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83" r:id="rId5"/>
    <p:sldId id="262" r:id="rId6"/>
    <p:sldId id="260" r:id="rId7"/>
    <p:sldId id="273" r:id="rId8"/>
    <p:sldId id="280" r:id="rId9"/>
    <p:sldId id="281" r:id="rId10"/>
    <p:sldId id="282" r:id="rId11"/>
    <p:sldId id="284" r:id="rId12"/>
    <p:sldId id="286" r:id="rId13"/>
    <p:sldId id="287" r:id="rId14"/>
    <p:sldId id="288" r:id="rId15"/>
    <p:sldId id="289" r:id="rId16"/>
    <p:sldId id="27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 Carter" initials="NC" lastIdx="1" clrIdx="0">
    <p:extLst>
      <p:ext uri="{19B8F6BF-5375-455C-9EA6-DF929625EA0E}">
        <p15:presenceInfo xmlns:p15="http://schemas.microsoft.com/office/powerpoint/2012/main" userId="63994b2796e7a0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CB"/>
    <a:srgbClr val="65C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147" autoAdjust="0"/>
  </p:normalViewPr>
  <p:slideViewPr>
    <p:cSldViewPr snapToGrid="0">
      <p:cViewPr varScale="1">
        <p:scale>
          <a:sx n="80" d="100"/>
          <a:sy n="80" d="100"/>
        </p:scale>
        <p:origin x="75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C98C0-B64B-469A-8B45-FAA47B62985E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0B871-20E4-45BD-9D1F-3BCAE0F90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05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0B871-20E4-45BD-9D1F-3BCAE0F90C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017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BB73D5-FE03-4E18-BC47-07D76293B3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959"/>
            <a:ext cx="12192000" cy="28549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B9642-372E-4183-9599-1FAC19C25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CD9E98-7B8C-446B-B95C-4EB5A36A8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7C1717-BF42-4E40-B466-F357D2F1C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6D4-8DA8-4A55-B620-5B4CE38ABD11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30C2A-7AE2-47DD-8543-E64409B02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963DB5-051E-4ED9-95ED-BBA6CD365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638-8300-45AF-BD7B-5B038D1C37D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FECE04-2A65-43A9-9033-EFDD55F8BA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6" y="378179"/>
            <a:ext cx="828184" cy="7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9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697AB-E510-43A7-91C8-286A24183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06EDB0-1395-496C-8A0B-C5419B8A9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724902-3044-493C-9D38-1CBF6D666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6D4-8DA8-4A55-B620-5B4CE38ABD11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30E9E7-3071-4716-A8BE-9070F56D2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8ADD4A-65A3-4C84-B209-8B54BAC30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638-8300-45AF-BD7B-5B038D1C3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85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1B6149-34F0-4324-A0EC-7BE31CD325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B973B1-1DC7-49D6-99FB-6C68CAD77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15878D-F817-471A-A28F-B6E60A184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6D4-8DA8-4A55-B620-5B4CE38ABD11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EC83EF-1FC8-44A3-BC3B-4AC5E2240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20DA4F-25D7-4F69-B2D0-3814F616F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638-8300-45AF-BD7B-5B038D1C3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6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24371-996C-4A15-9E54-66A54BEAD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720" y="365125"/>
            <a:ext cx="10083800" cy="738665"/>
          </a:xfrm>
        </p:spPr>
        <p:txBody>
          <a:bodyPr/>
          <a:lstStyle>
            <a:lvl1pPr>
              <a:defRPr>
                <a:solidFill>
                  <a:srgbClr val="009ECB"/>
                </a:solidFill>
                <a:latin typeface="Bahnschrift Light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679A68-648C-444B-B75D-A4B4DB76C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EDF3D-6ABE-4BC5-81C4-CBD10D93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6D4-8DA8-4A55-B620-5B4CE38ABD11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CC89C-593E-4FE8-AE3C-7A76BFC55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811960-9D86-4DF5-82B6-AAF747F8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638-8300-45AF-BD7B-5B038D1C37D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AD7BC9-3141-409F-B5FC-494C0A690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6" y="378179"/>
            <a:ext cx="828184" cy="7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8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1D37B-8EE7-4A55-A1F3-BD5A8B451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CCCB31-6F12-45D8-93F5-3CD0AD764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A1F37E-A495-4F20-8B0B-2288705ED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6D4-8DA8-4A55-B620-5B4CE38ABD11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CAE989-EDE4-4430-B1C8-1E345836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DDB178-3EC1-43A3-95F8-5589D3DFC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638-8300-45AF-BD7B-5B038D1C3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0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99963-88E4-4466-BC09-4A21F3AD5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3DC54B-871A-49E3-BA26-18892D828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C3F772-D6DE-43D0-8497-3E68203B5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8062F5-DB62-44D0-A5BB-EFFF957B7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6D4-8DA8-4A55-B620-5B4CE38ABD11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1A74D3-6510-4798-8A4D-3E7A41F50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99D7DE-B4F5-4D23-8F00-E35D9E64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638-8300-45AF-BD7B-5B038D1C3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3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3FFFE-984E-4F9A-9239-D2C8BDD7B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C3A2FF-4842-42A6-9EE2-19C0F0730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B23AE4-5FCF-44A9-9200-424CB86C2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A4E351-6338-44D1-B197-7E6E2F90CF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055DF02-4098-441B-A153-619D597F03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11739F-0827-49BA-B687-3215E8170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6D4-8DA8-4A55-B620-5B4CE38ABD11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C198B9B-7BB6-4A4B-968D-EDE3418F2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F9CE58-BAAC-4555-BA32-E1F719004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638-8300-45AF-BD7B-5B038D1C3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59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3DED0-811E-4C4F-AE78-376EF00E6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403E2BB-AA00-4662-AC3A-38F34EE4A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6D4-8DA8-4A55-B620-5B4CE38ABD11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1A9FE5-3A3E-4D62-9853-94D1D14F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7DDCCE-F947-42E2-A1B4-AD72D78B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638-8300-45AF-BD7B-5B038D1C3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44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6791591-813C-40BD-9C90-6DFD85402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6D4-8DA8-4A55-B620-5B4CE38ABD11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111A8A-10FB-4D64-B587-A4735E535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375B46-8C40-413A-BBD0-3C5591460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638-8300-45AF-BD7B-5B038D1C3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23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04AE0-C8DA-4621-BF0F-4D53A634D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EE3AAB-1615-4A0A-9DD1-D29C7B2AB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DD2D95-C4AE-4173-82D8-740FFC061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B7F060-EA6C-414F-BC73-CEDC2F9F1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6D4-8DA8-4A55-B620-5B4CE38ABD11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CBA8B5-B0B2-4CFB-B2FC-1040F727D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81543A-FDAA-47E8-BF6B-1492B210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638-8300-45AF-BD7B-5B038D1C3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2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8A2B8-BE46-45C5-987B-A570F7DC4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0C972C-2713-4DB7-BAB1-A07DC0D10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512DB8-EEA2-49B5-A2E8-E89F087A3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D76153-41D6-49C9-BA3A-DE04D18FE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6D4-8DA8-4A55-B620-5B4CE38ABD11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A832F0-B3CA-48C4-8D98-22D931405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E8650B-0521-4E5E-8831-3D68C560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638-8300-45AF-BD7B-5B038D1C3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20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BA862-2238-4AB5-A891-1D7DDE84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623F09-A449-4144-BAD3-220327738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1D8C91-B7C3-4C14-8825-EABA830B7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9F6D4-8DA8-4A55-B620-5B4CE38ABD11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307DE4-2520-4230-883F-DEEA9E7F8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19E35C-1299-4CAF-8B0E-FBFA89016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AB638-8300-45AF-BD7B-5B038D1C3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02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CD36B-3291-460A-8614-4DBA62FBB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946"/>
            <a:ext cx="4563686" cy="1191629"/>
          </a:xfrm>
        </p:spPr>
        <p:txBody>
          <a:bodyPr/>
          <a:lstStyle/>
          <a:p>
            <a:r>
              <a:rPr lang="en-US" dirty="0">
                <a:solidFill>
                  <a:srgbClr val="009EC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TESSO</a:t>
            </a:r>
            <a:endParaRPr lang="ru-RU" dirty="0">
              <a:solidFill>
                <a:srgbClr val="009ECB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754C03-C972-4F78-AF0C-FED061500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241" y="2770172"/>
            <a:ext cx="6311204" cy="1655762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Bahnschrift Light" panose="020B0502040204020203" pitchFamily="34" charset="0"/>
              </a:rPr>
              <a:t>Современные системы охлаждения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0512B4-040F-4A40-958B-6317C4234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739" y="1335946"/>
            <a:ext cx="4576261" cy="4348033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7AE7798-DF5D-4194-8300-E6AAA287A234}"/>
              </a:ext>
            </a:extLst>
          </p:cNvPr>
          <p:cNvCxnSpPr/>
          <p:nvPr/>
        </p:nvCxnSpPr>
        <p:spPr>
          <a:xfrm>
            <a:off x="1587221" y="2527575"/>
            <a:ext cx="4500465" cy="0"/>
          </a:xfrm>
          <a:prstGeom prst="line">
            <a:avLst/>
          </a:prstGeom>
          <a:ln w="28575">
            <a:solidFill>
              <a:srgbClr val="009E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984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04C7D-345A-41E9-A776-99B13C303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Сравнение технологий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6FFC53F-C074-4156-8B6A-E5E448ECF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2" y="1197096"/>
            <a:ext cx="11544936" cy="558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05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89D0C-0A97-461B-B83D-4D5C4DA61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Описание технологии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F4D7668-B723-4AB6-B8CC-D55DF6FDEF89}"/>
              </a:ext>
            </a:extLst>
          </p:cNvPr>
          <p:cNvSpPr/>
          <p:nvPr/>
        </p:nvSpPr>
        <p:spPr>
          <a:xfrm>
            <a:off x="2986853" y="1366588"/>
            <a:ext cx="1069441" cy="1450905"/>
          </a:xfrm>
          <a:prstGeom prst="rect">
            <a:avLst/>
          </a:prstGeom>
          <a:solidFill>
            <a:srgbClr val="009E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E45287C-D485-4FFC-A36C-19155534B72B}"/>
              </a:ext>
            </a:extLst>
          </p:cNvPr>
          <p:cNvSpPr/>
          <p:nvPr/>
        </p:nvSpPr>
        <p:spPr>
          <a:xfrm>
            <a:off x="4052963" y="1931082"/>
            <a:ext cx="1485745" cy="871740"/>
          </a:xfrm>
          <a:prstGeom prst="rect">
            <a:avLst/>
          </a:prstGeom>
          <a:solidFill>
            <a:srgbClr val="009E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ГТУ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B5D2C83-359D-4D76-9D45-9FDA7E94D9B6}"/>
              </a:ext>
            </a:extLst>
          </p:cNvPr>
          <p:cNvSpPr/>
          <p:nvPr/>
        </p:nvSpPr>
        <p:spPr>
          <a:xfrm>
            <a:off x="5263479" y="1213110"/>
            <a:ext cx="156884" cy="7146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Выноска 2 (с границей) 13">
            <a:extLst>
              <a:ext uri="{FF2B5EF4-FFF2-40B4-BE49-F238E27FC236}">
                <a16:creationId xmlns:a16="http://schemas.microsoft.com/office/drawing/2014/main" id="{240C3997-BA67-4B12-B9AD-F7782F874408}"/>
              </a:ext>
            </a:extLst>
          </p:cNvPr>
          <p:cNvSpPr/>
          <p:nvPr/>
        </p:nvSpPr>
        <p:spPr>
          <a:xfrm>
            <a:off x="3410617" y="3272173"/>
            <a:ext cx="2227246" cy="67923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4597"/>
              <a:gd name="adj6" fmla="val -25077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Блок  косвенно-испарительный с САУ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DE2F0D4-2A59-49FA-B16B-774D422147B0}"/>
              </a:ext>
            </a:extLst>
          </p:cNvPr>
          <p:cNvSpPr/>
          <p:nvPr/>
        </p:nvSpPr>
        <p:spPr>
          <a:xfrm>
            <a:off x="5389929" y="5740430"/>
            <a:ext cx="1800200" cy="9179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Цеховая водоподготовка  (фильтрация и обработка)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DEAD610-B43F-4C0A-8D96-9B76BB7FED52}"/>
              </a:ext>
            </a:extLst>
          </p:cNvPr>
          <p:cNvSpPr/>
          <p:nvPr/>
        </p:nvSpPr>
        <p:spPr>
          <a:xfrm>
            <a:off x="7443089" y="1257268"/>
            <a:ext cx="253900" cy="9277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977B781-06EE-490F-BBAD-C62DDE30058C}"/>
              </a:ext>
            </a:extLst>
          </p:cNvPr>
          <p:cNvSpPr/>
          <p:nvPr/>
        </p:nvSpPr>
        <p:spPr>
          <a:xfrm>
            <a:off x="7674923" y="1257268"/>
            <a:ext cx="1069441" cy="1450905"/>
          </a:xfrm>
          <a:prstGeom prst="rect">
            <a:avLst/>
          </a:prstGeom>
          <a:solidFill>
            <a:srgbClr val="009E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ВОУ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4933B62-9071-4CC7-8229-E3820BF17A90}"/>
              </a:ext>
            </a:extLst>
          </p:cNvPr>
          <p:cNvSpPr/>
          <p:nvPr/>
        </p:nvSpPr>
        <p:spPr>
          <a:xfrm>
            <a:off x="8476026" y="1818438"/>
            <a:ext cx="268338" cy="8717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1A79EE3-FE0D-4B33-AEC8-1353B2DB8839}"/>
              </a:ext>
            </a:extLst>
          </p:cNvPr>
          <p:cNvSpPr/>
          <p:nvPr/>
        </p:nvSpPr>
        <p:spPr>
          <a:xfrm>
            <a:off x="8741033" y="1821762"/>
            <a:ext cx="1485745" cy="871740"/>
          </a:xfrm>
          <a:prstGeom prst="rect">
            <a:avLst/>
          </a:prstGeom>
          <a:solidFill>
            <a:srgbClr val="009E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ГТУ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FA6495F-8381-4834-8314-9A902F6A5093}"/>
              </a:ext>
            </a:extLst>
          </p:cNvPr>
          <p:cNvSpPr/>
          <p:nvPr/>
        </p:nvSpPr>
        <p:spPr>
          <a:xfrm>
            <a:off x="9951549" y="1103790"/>
            <a:ext cx="156884" cy="7146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BD9628D-FC07-4D5F-AA92-F1E52BB0AB7B}"/>
              </a:ext>
            </a:extLst>
          </p:cNvPr>
          <p:cNvSpPr/>
          <p:nvPr/>
        </p:nvSpPr>
        <p:spPr>
          <a:xfrm>
            <a:off x="7443089" y="2995555"/>
            <a:ext cx="253900" cy="9277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7F04738-DC5F-4780-B35F-0AD5F97D3641}"/>
              </a:ext>
            </a:extLst>
          </p:cNvPr>
          <p:cNvSpPr/>
          <p:nvPr/>
        </p:nvSpPr>
        <p:spPr>
          <a:xfrm>
            <a:off x="7674923" y="2995555"/>
            <a:ext cx="1069441" cy="1450905"/>
          </a:xfrm>
          <a:prstGeom prst="rect">
            <a:avLst/>
          </a:prstGeom>
          <a:solidFill>
            <a:srgbClr val="009E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ВОУ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A78A584-73BC-4893-9398-0C48E26F766D}"/>
              </a:ext>
            </a:extLst>
          </p:cNvPr>
          <p:cNvSpPr/>
          <p:nvPr/>
        </p:nvSpPr>
        <p:spPr>
          <a:xfrm>
            <a:off x="8476026" y="3556725"/>
            <a:ext cx="268338" cy="8717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53D324B-E7F3-452C-B3B6-667F86E5A62B}"/>
              </a:ext>
            </a:extLst>
          </p:cNvPr>
          <p:cNvSpPr/>
          <p:nvPr/>
        </p:nvSpPr>
        <p:spPr>
          <a:xfrm>
            <a:off x="8741033" y="3560049"/>
            <a:ext cx="1485745" cy="871740"/>
          </a:xfrm>
          <a:prstGeom prst="rect">
            <a:avLst/>
          </a:prstGeom>
          <a:solidFill>
            <a:srgbClr val="009E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ГТУ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2F1EF31-531C-40B7-9BE0-9D1BF6C56C2E}"/>
              </a:ext>
            </a:extLst>
          </p:cNvPr>
          <p:cNvSpPr/>
          <p:nvPr/>
        </p:nvSpPr>
        <p:spPr>
          <a:xfrm>
            <a:off x="9951549" y="2842077"/>
            <a:ext cx="156884" cy="7146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33FA07D-CE46-494D-A14C-8B883DB9A973}"/>
              </a:ext>
            </a:extLst>
          </p:cNvPr>
          <p:cNvSpPr/>
          <p:nvPr/>
        </p:nvSpPr>
        <p:spPr>
          <a:xfrm>
            <a:off x="7477934" y="4743615"/>
            <a:ext cx="253900" cy="9277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9868255-20EB-4594-AE38-F36DBAF464E4}"/>
              </a:ext>
            </a:extLst>
          </p:cNvPr>
          <p:cNvSpPr/>
          <p:nvPr/>
        </p:nvSpPr>
        <p:spPr>
          <a:xfrm>
            <a:off x="7709768" y="4743615"/>
            <a:ext cx="1069441" cy="1450905"/>
          </a:xfrm>
          <a:prstGeom prst="rect">
            <a:avLst/>
          </a:prstGeom>
          <a:solidFill>
            <a:srgbClr val="009E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ВОУ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F74FA60-BA2D-4299-A8D3-6C3715843EBC}"/>
              </a:ext>
            </a:extLst>
          </p:cNvPr>
          <p:cNvSpPr/>
          <p:nvPr/>
        </p:nvSpPr>
        <p:spPr>
          <a:xfrm>
            <a:off x="8510871" y="5304785"/>
            <a:ext cx="268338" cy="8717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E472768-3D2B-4B95-9A76-A841DBBEBBA4}"/>
              </a:ext>
            </a:extLst>
          </p:cNvPr>
          <p:cNvSpPr/>
          <p:nvPr/>
        </p:nvSpPr>
        <p:spPr>
          <a:xfrm>
            <a:off x="8775878" y="5308109"/>
            <a:ext cx="1485745" cy="871740"/>
          </a:xfrm>
          <a:prstGeom prst="rect">
            <a:avLst/>
          </a:prstGeom>
          <a:solidFill>
            <a:srgbClr val="009E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ГТУ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8A7F950-D89A-4F8C-A573-D524C8491791}"/>
              </a:ext>
            </a:extLst>
          </p:cNvPr>
          <p:cNvSpPr/>
          <p:nvPr/>
        </p:nvSpPr>
        <p:spPr>
          <a:xfrm>
            <a:off x="9986394" y="4590137"/>
            <a:ext cx="156884" cy="7146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6557B8A-6113-4ABE-8488-63E36719951F}"/>
              </a:ext>
            </a:extLst>
          </p:cNvPr>
          <p:cNvCxnSpPr>
            <a:cxnSpLocks/>
          </p:cNvCxnSpPr>
          <p:nvPr/>
        </p:nvCxnSpPr>
        <p:spPr>
          <a:xfrm>
            <a:off x="3890010" y="6239067"/>
            <a:ext cx="149991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B24837E7-5FBE-46D5-AE2A-3ED49063038D}"/>
              </a:ext>
            </a:extLst>
          </p:cNvPr>
          <p:cNvCxnSpPr>
            <a:cxnSpLocks/>
          </p:cNvCxnSpPr>
          <p:nvPr/>
        </p:nvCxnSpPr>
        <p:spPr>
          <a:xfrm flipH="1" flipV="1">
            <a:off x="6902326" y="2088148"/>
            <a:ext cx="50539" cy="36522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047F5066-F888-451B-8CBF-B3F0A36951DC}"/>
              </a:ext>
            </a:extLst>
          </p:cNvPr>
          <p:cNvCxnSpPr>
            <a:cxnSpLocks/>
          </p:cNvCxnSpPr>
          <p:nvPr/>
        </p:nvCxnSpPr>
        <p:spPr>
          <a:xfrm>
            <a:off x="6930731" y="5606678"/>
            <a:ext cx="54720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476A8AA0-80EB-49D7-AA38-DBBBE6CA604F}"/>
              </a:ext>
            </a:extLst>
          </p:cNvPr>
          <p:cNvCxnSpPr>
            <a:cxnSpLocks/>
          </p:cNvCxnSpPr>
          <p:nvPr/>
        </p:nvCxnSpPr>
        <p:spPr>
          <a:xfrm>
            <a:off x="6902324" y="3806478"/>
            <a:ext cx="575610" cy="170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193DFA20-46AE-410C-8644-28DC3C477D06}"/>
              </a:ext>
            </a:extLst>
          </p:cNvPr>
          <p:cNvCxnSpPr>
            <a:cxnSpLocks/>
          </p:cNvCxnSpPr>
          <p:nvPr/>
        </p:nvCxnSpPr>
        <p:spPr>
          <a:xfrm>
            <a:off x="6902324" y="2088147"/>
            <a:ext cx="54076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74DB965-FA56-451B-9F77-9064E92B5A82}"/>
              </a:ext>
            </a:extLst>
          </p:cNvPr>
          <p:cNvSpPr/>
          <p:nvPr/>
        </p:nvSpPr>
        <p:spPr>
          <a:xfrm>
            <a:off x="2689347" y="1374091"/>
            <a:ext cx="297642" cy="1451732"/>
          </a:xfrm>
          <a:prstGeom prst="rect">
            <a:avLst/>
          </a:prstGeom>
          <a:pattFill prst="dotGrid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1020DDE-A5EE-4527-A1DB-7B4CFFA03A74}"/>
              </a:ext>
            </a:extLst>
          </p:cNvPr>
          <p:cNvSpPr/>
          <p:nvPr/>
        </p:nvSpPr>
        <p:spPr>
          <a:xfrm>
            <a:off x="2697929" y="1364933"/>
            <a:ext cx="310990" cy="7232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Выноска 2 (с границей) 58">
            <a:extLst>
              <a:ext uri="{FF2B5EF4-FFF2-40B4-BE49-F238E27FC236}">
                <a16:creationId xmlns:a16="http://schemas.microsoft.com/office/drawing/2014/main" id="{22508062-D8F8-47CC-9E92-47DAB1CC4C14}"/>
              </a:ext>
            </a:extLst>
          </p:cNvPr>
          <p:cNvSpPr/>
          <p:nvPr/>
        </p:nvSpPr>
        <p:spPr>
          <a:xfrm flipH="1">
            <a:off x="1019434" y="2327393"/>
            <a:ext cx="1450734" cy="512498"/>
          </a:xfrm>
          <a:prstGeom prst="accentCallout2">
            <a:avLst>
              <a:gd name="adj1" fmla="val 18750"/>
              <a:gd name="adj2" fmla="val -8333"/>
              <a:gd name="adj3" fmla="val 4261"/>
              <a:gd name="adj4" fmla="val -12606"/>
              <a:gd name="adj5" fmla="val -58100"/>
              <a:gd name="adj6" fmla="val -28536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Модуль охлаждения</a:t>
            </a:r>
          </a:p>
        </p:txBody>
      </p:sp>
      <p:sp>
        <p:nvSpPr>
          <p:cNvPr id="32" name="Прямоугольный треугольник 31">
            <a:extLst>
              <a:ext uri="{FF2B5EF4-FFF2-40B4-BE49-F238E27FC236}">
                <a16:creationId xmlns:a16="http://schemas.microsoft.com/office/drawing/2014/main" id="{1DAA741F-4D74-4997-B44D-AC7A19149F47}"/>
              </a:ext>
            </a:extLst>
          </p:cNvPr>
          <p:cNvSpPr/>
          <p:nvPr/>
        </p:nvSpPr>
        <p:spPr>
          <a:xfrm flipH="1">
            <a:off x="2498624" y="1378391"/>
            <a:ext cx="186432" cy="244025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ый треугольник 32">
            <a:extLst>
              <a:ext uri="{FF2B5EF4-FFF2-40B4-BE49-F238E27FC236}">
                <a16:creationId xmlns:a16="http://schemas.microsoft.com/office/drawing/2014/main" id="{0A81ED95-219C-4DBA-8EC2-08827B4F19DF}"/>
              </a:ext>
            </a:extLst>
          </p:cNvPr>
          <p:cNvSpPr/>
          <p:nvPr/>
        </p:nvSpPr>
        <p:spPr>
          <a:xfrm flipH="1">
            <a:off x="2489081" y="1626716"/>
            <a:ext cx="186432" cy="244025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ый треугольник 33">
            <a:extLst>
              <a:ext uri="{FF2B5EF4-FFF2-40B4-BE49-F238E27FC236}">
                <a16:creationId xmlns:a16="http://schemas.microsoft.com/office/drawing/2014/main" id="{B13C8B12-039C-434B-8B5A-BF4433697ECE}"/>
              </a:ext>
            </a:extLst>
          </p:cNvPr>
          <p:cNvSpPr/>
          <p:nvPr/>
        </p:nvSpPr>
        <p:spPr>
          <a:xfrm flipH="1">
            <a:off x="2479538" y="1834492"/>
            <a:ext cx="186432" cy="244025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28F76F1-3F08-4C1D-9544-B0238272365A}"/>
              </a:ext>
            </a:extLst>
          </p:cNvPr>
          <p:cNvSpPr txBox="1"/>
          <p:nvPr/>
        </p:nvSpPr>
        <p:spPr>
          <a:xfrm>
            <a:off x="1795532" y="6054401"/>
            <a:ext cx="2085271" cy="338554"/>
          </a:xfrm>
          <a:prstGeom prst="rect">
            <a:avLst/>
          </a:prstGeom>
          <a:noFill/>
          <a:ln w="127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Скважина</a:t>
            </a:r>
          </a:p>
        </p:txBody>
      </p:sp>
      <p:sp>
        <p:nvSpPr>
          <p:cNvPr id="36" name="Прямоугольный треугольник 35">
            <a:extLst>
              <a:ext uri="{FF2B5EF4-FFF2-40B4-BE49-F238E27FC236}">
                <a16:creationId xmlns:a16="http://schemas.microsoft.com/office/drawing/2014/main" id="{28862534-D96F-4FE9-A4EA-6224CEF58F0B}"/>
              </a:ext>
            </a:extLst>
          </p:cNvPr>
          <p:cNvSpPr/>
          <p:nvPr/>
        </p:nvSpPr>
        <p:spPr>
          <a:xfrm flipH="1">
            <a:off x="2822571" y="1388021"/>
            <a:ext cx="186432" cy="244025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ый треугольник 36">
            <a:extLst>
              <a:ext uri="{FF2B5EF4-FFF2-40B4-BE49-F238E27FC236}">
                <a16:creationId xmlns:a16="http://schemas.microsoft.com/office/drawing/2014/main" id="{9F2BB28E-5D32-4F05-BCF5-72085AA79DD8}"/>
              </a:ext>
            </a:extLst>
          </p:cNvPr>
          <p:cNvSpPr/>
          <p:nvPr/>
        </p:nvSpPr>
        <p:spPr>
          <a:xfrm flipH="1">
            <a:off x="2813028" y="1636346"/>
            <a:ext cx="186432" cy="244025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ый треугольник 37">
            <a:extLst>
              <a:ext uri="{FF2B5EF4-FFF2-40B4-BE49-F238E27FC236}">
                <a16:creationId xmlns:a16="http://schemas.microsoft.com/office/drawing/2014/main" id="{9D9DC96A-1142-469D-971F-B6E8A7F53744}"/>
              </a:ext>
            </a:extLst>
          </p:cNvPr>
          <p:cNvSpPr/>
          <p:nvPr/>
        </p:nvSpPr>
        <p:spPr>
          <a:xfrm flipH="1">
            <a:off x="2803485" y="1844122"/>
            <a:ext cx="186432" cy="244025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8BB5AC-439C-420F-B8AC-923B7BFE4A26}"/>
              </a:ext>
            </a:extLst>
          </p:cNvPr>
          <p:cNvSpPr/>
          <p:nvPr/>
        </p:nvSpPr>
        <p:spPr>
          <a:xfrm>
            <a:off x="963169" y="2332101"/>
            <a:ext cx="1620742" cy="52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75FDAF4A-540D-4322-94EC-734521DECD6E}"/>
              </a:ext>
            </a:extLst>
          </p:cNvPr>
          <p:cNvSpPr/>
          <p:nvPr/>
        </p:nvSpPr>
        <p:spPr>
          <a:xfrm>
            <a:off x="3224783" y="3272173"/>
            <a:ext cx="2630165" cy="6792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096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6B46C-12D5-4EF6-89E4-FA1BDFD7F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Расчёт инвестиций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6F543B9-3728-49FB-A31C-B95EB2EC50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424865"/>
              </p:ext>
            </p:extLst>
          </p:nvPr>
        </p:nvGraphicFramePr>
        <p:xfrm>
          <a:off x="1151320" y="1103790"/>
          <a:ext cx="9938387" cy="5238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59">
                  <a:extLst>
                    <a:ext uri="{9D8B030D-6E8A-4147-A177-3AD203B41FA5}">
                      <a16:colId xmlns:a16="http://schemas.microsoft.com/office/drawing/2014/main" val="3151970915"/>
                    </a:ext>
                  </a:extLst>
                </a:gridCol>
                <a:gridCol w="2644318">
                  <a:extLst>
                    <a:ext uri="{9D8B030D-6E8A-4147-A177-3AD203B41FA5}">
                      <a16:colId xmlns:a16="http://schemas.microsoft.com/office/drawing/2014/main" val="159554316"/>
                    </a:ext>
                  </a:extLst>
                </a:gridCol>
                <a:gridCol w="537353">
                  <a:extLst>
                    <a:ext uri="{9D8B030D-6E8A-4147-A177-3AD203B41FA5}">
                      <a16:colId xmlns:a16="http://schemas.microsoft.com/office/drawing/2014/main" val="3072657588"/>
                    </a:ext>
                  </a:extLst>
                </a:gridCol>
                <a:gridCol w="1830860">
                  <a:extLst>
                    <a:ext uri="{9D8B030D-6E8A-4147-A177-3AD203B41FA5}">
                      <a16:colId xmlns:a16="http://schemas.microsoft.com/office/drawing/2014/main" val="1054981726"/>
                    </a:ext>
                  </a:extLst>
                </a:gridCol>
                <a:gridCol w="1342630">
                  <a:extLst>
                    <a:ext uri="{9D8B030D-6E8A-4147-A177-3AD203B41FA5}">
                      <a16:colId xmlns:a16="http://schemas.microsoft.com/office/drawing/2014/main" val="4003516298"/>
                    </a:ext>
                  </a:extLst>
                </a:gridCol>
                <a:gridCol w="3139167">
                  <a:extLst>
                    <a:ext uri="{9D8B030D-6E8A-4147-A177-3AD203B41FA5}">
                      <a16:colId xmlns:a16="http://schemas.microsoft.com/office/drawing/2014/main" val="2069882058"/>
                    </a:ext>
                  </a:extLst>
                </a:gridCol>
              </a:tblGrid>
              <a:tr h="56624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№ П\П</a:t>
                      </a:r>
                    </a:p>
                  </a:txBody>
                  <a:tcPr marL="59974" marR="59974" marT="29987" marB="29987">
                    <a:lnB w="57150" cap="flat" cmpd="sng" algn="ctr">
                      <a:solidFill>
                        <a:srgbClr val="009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Наименование оборудования (работ)</a:t>
                      </a:r>
                    </a:p>
                  </a:txBody>
                  <a:tcPr marL="59974" marR="59974" marT="29987" marB="29987" anchor="ctr">
                    <a:lnB w="57150" cap="flat" cmpd="sng" algn="ctr">
                      <a:solidFill>
                        <a:srgbClr val="009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Кол-во</a:t>
                      </a:r>
                    </a:p>
                  </a:txBody>
                  <a:tcPr marL="59974" marR="59974" marT="29987" marB="29987" anchor="ctr">
                    <a:lnB w="57150" cap="flat" cmpd="sng" algn="ctr">
                      <a:solidFill>
                        <a:srgbClr val="009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Оценочная стоимость для пилотного проекта тыс. руб., б/НДС</a:t>
                      </a:r>
                    </a:p>
                  </a:txBody>
                  <a:tcPr marL="59974" marR="59974" marT="29987" marB="29987" anchor="ctr">
                    <a:lnB w="57150" cap="flat" cmpd="sng" algn="ctr">
                      <a:solidFill>
                        <a:srgbClr val="009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Оценочная стоимость для серии, тыс. руб., б/НДС</a:t>
                      </a:r>
                    </a:p>
                  </a:txBody>
                  <a:tcPr marL="59974" marR="59974" marT="29987" marB="29987" anchor="ctr">
                    <a:lnB w="57150" cap="flat" cmpd="sng" algn="ctr">
                      <a:solidFill>
                        <a:srgbClr val="009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Примечание</a:t>
                      </a:r>
                    </a:p>
                  </a:txBody>
                  <a:tcPr marL="59974" marR="59974" marT="29987" marB="29987" anchor="ctr">
                    <a:lnB w="57150" cap="flat" cmpd="sng" algn="ctr">
                      <a:solidFill>
                        <a:srgbClr val="009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89022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Bahnschrift Light" panose="020B0502040204020203" pitchFamily="34" charset="0"/>
                        </a:rPr>
                        <a:t>1</a:t>
                      </a:r>
                    </a:p>
                  </a:txBody>
                  <a:tcPr marL="59974" marR="59974" marT="29987" marB="29987" anchor="ctr">
                    <a:lnT w="57150" cap="flat" cmpd="sng" algn="ctr">
                      <a:solidFill>
                        <a:srgbClr val="009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Моделирование </a:t>
                      </a:r>
                      <a:endParaRPr lang="ru-RU" sz="1100" b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47029" marR="47029" marT="0" marB="0" anchor="ctr">
                    <a:lnT w="57150" cap="flat" cmpd="sng" algn="ctr">
                      <a:solidFill>
                        <a:srgbClr val="009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Light" panose="020B0502040204020203" pitchFamily="34" charset="0"/>
                        </a:rPr>
                        <a:t>1</a:t>
                      </a:r>
                    </a:p>
                  </a:txBody>
                  <a:tcPr marL="59974" marR="59974" marT="29987" marB="29987" anchor="ctr">
                    <a:lnT w="57150" cap="flat" cmpd="sng" algn="ctr">
                      <a:solidFill>
                        <a:srgbClr val="009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Light" panose="020B0502040204020203" pitchFamily="34" charset="0"/>
                        </a:rPr>
                        <a:t>1000</a:t>
                      </a:r>
                    </a:p>
                  </a:txBody>
                  <a:tcPr marL="59974" marR="59974" marT="29987" marB="29987" anchor="ctr">
                    <a:lnT w="57150" cap="flat" cmpd="sng" algn="ctr">
                      <a:solidFill>
                        <a:srgbClr val="009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Light" panose="020B0502040204020203" pitchFamily="34" charset="0"/>
                        </a:rPr>
                        <a:t>0</a:t>
                      </a:r>
                    </a:p>
                  </a:txBody>
                  <a:tcPr marL="59974" marR="59974" marT="29987" marB="29987" anchor="ctr">
                    <a:lnT w="57150" cap="flat" cmpd="sng" algn="ctr">
                      <a:solidFill>
                        <a:srgbClr val="009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Bahnschrift Light" panose="020B0502040204020203" pitchFamily="34" charset="0"/>
                        </a:rPr>
                        <a:t>Срок 60 дней</a:t>
                      </a:r>
                    </a:p>
                  </a:txBody>
                  <a:tcPr marL="59974" marR="59974" marT="29987" marB="29987" anchor="ctr">
                    <a:lnT w="57150" cap="flat" cmpd="sng" algn="ctr">
                      <a:solidFill>
                        <a:srgbClr val="009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95305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Bahnschrift Light" panose="020B0502040204020203" pitchFamily="34" charset="0"/>
                        </a:rPr>
                        <a:t>2</a:t>
                      </a:r>
                    </a:p>
                  </a:txBody>
                  <a:tcPr marL="59974" marR="59974" marT="29987" marB="2998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Проектирование </a:t>
                      </a:r>
                      <a:endParaRPr lang="ru-RU" sz="1100" b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47029" marR="4702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Light" panose="020B0502040204020203" pitchFamily="34" charset="0"/>
                        </a:rPr>
                        <a:t>1</a:t>
                      </a:r>
                    </a:p>
                  </a:txBody>
                  <a:tcPr marL="59974" marR="59974" marT="29987" marB="2998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Light" panose="020B0502040204020203" pitchFamily="34" charset="0"/>
                        </a:rPr>
                        <a:t>2000</a:t>
                      </a:r>
                    </a:p>
                  </a:txBody>
                  <a:tcPr marL="59974" marR="59974" marT="29987" marB="2998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Light" panose="020B0502040204020203" pitchFamily="34" charset="0"/>
                        </a:rPr>
                        <a:t>0</a:t>
                      </a:r>
                    </a:p>
                  </a:txBody>
                  <a:tcPr marL="59974" marR="59974" marT="29987" marB="2998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Bahnschrift Light" panose="020B0502040204020203" pitchFamily="34" charset="0"/>
                        </a:rPr>
                        <a:t>Срок 120 дней</a:t>
                      </a:r>
                    </a:p>
                  </a:txBody>
                  <a:tcPr marL="59974" marR="59974" marT="29987" marB="2998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57296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Bahnschrift Light" panose="020B0502040204020203" pitchFamily="34" charset="0"/>
                        </a:rPr>
                        <a:t>3</a:t>
                      </a:r>
                    </a:p>
                  </a:txBody>
                  <a:tcPr marL="59974" marR="59974" marT="29987" marB="2998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ТИО-12, </a:t>
                      </a:r>
                      <a:r>
                        <a:rPr lang="ru-RU" sz="1100" b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насос, водоподговка</a:t>
                      </a:r>
                      <a:endParaRPr lang="ru-RU" sz="1100" b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47029" marR="4702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Light" panose="020B0502040204020203" pitchFamily="34" charset="0"/>
                        </a:rPr>
                        <a:t>32</a:t>
                      </a:r>
                    </a:p>
                  </a:txBody>
                  <a:tcPr marL="59974" marR="59974" marT="29987" marB="2998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Light" panose="020B0502040204020203" pitchFamily="34" charset="0"/>
                        </a:rPr>
                        <a:t>20000</a:t>
                      </a:r>
                    </a:p>
                  </a:txBody>
                  <a:tcPr marL="59974" marR="59974" marT="29987" marB="2998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Light" panose="020B0502040204020203" pitchFamily="34" charset="0"/>
                        </a:rPr>
                        <a:t>18000</a:t>
                      </a:r>
                    </a:p>
                  </a:txBody>
                  <a:tcPr marL="59974" marR="59974" marT="29987" marB="2998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Bahnschrift Light" panose="020B0502040204020203" pitchFamily="34" charset="0"/>
                        </a:rPr>
                        <a:t>Срок изготовления и поставки 30 дней</a:t>
                      </a:r>
                    </a:p>
                  </a:txBody>
                  <a:tcPr marL="59974" marR="59974" marT="29987" marB="2998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44198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Bahnschrift Light" panose="020B0502040204020203" pitchFamily="34" charset="0"/>
                        </a:rPr>
                        <a:t>4</a:t>
                      </a:r>
                    </a:p>
                  </a:txBody>
                  <a:tcPr marL="59974" marR="59974" marT="29987" marB="2998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Скважина 50 м с насосом с дебетом 1500 кг/</a:t>
                      </a:r>
                      <a:r>
                        <a:rPr lang="ru-RU" sz="1100" b="0" dirty="0" err="1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час,ед</a:t>
                      </a:r>
                      <a:r>
                        <a:rPr lang="ru-RU" sz="1100" b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100" b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47029" marR="4702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Light" panose="020B0502040204020203" pitchFamily="34" charset="0"/>
                        </a:rPr>
                        <a:t>1</a:t>
                      </a:r>
                    </a:p>
                  </a:txBody>
                  <a:tcPr marL="59974" marR="59974" marT="29987" marB="2998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Light" panose="020B0502040204020203" pitchFamily="34" charset="0"/>
                        </a:rPr>
                        <a:t>400</a:t>
                      </a:r>
                    </a:p>
                  </a:txBody>
                  <a:tcPr marL="59974" marR="59974" marT="29987" marB="2998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Light" panose="020B0502040204020203" pitchFamily="34" charset="0"/>
                        </a:rPr>
                        <a:t>300</a:t>
                      </a:r>
                    </a:p>
                  </a:txBody>
                  <a:tcPr marL="59974" marR="59974" marT="29987" marB="2998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Bahnschrift Light" panose="020B0502040204020203" pitchFamily="34" charset="0"/>
                        </a:rPr>
                        <a:t>Срок изготовления и поставки 30 дней</a:t>
                      </a:r>
                    </a:p>
                  </a:txBody>
                  <a:tcPr marL="59974" marR="59974" marT="29987" marB="2998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3244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Bahnschrift Light" panose="020B0502040204020203" pitchFamily="34" charset="0"/>
                        </a:rPr>
                        <a:t>5</a:t>
                      </a:r>
                    </a:p>
                  </a:txBody>
                  <a:tcPr marL="59974" marR="59974" marT="29987" marB="2998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Трасса с эстакадами, м</a:t>
                      </a:r>
                      <a:endParaRPr lang="ru-RU" sz="1100" b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47029" marR="4702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Light" panose="020B0502040204020203" pitchFamily="34" charset="0"/>
                        </a:rPr>
                        <a:t>200</a:t>
                      </a:r>
                    </a:p>
                  </a:txBody>
                  <a:tcPr marL="59974" marR="59974" marT="29987" marB="2998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Light" panose="020B0502040204020203" pitchFamily="34" charset="0"/>
                        </a:rPr>
                        <a:t>400</a:t>
                      </a:r>
                    </a:p>
                  </a:txBody>
                  <a:tcPr marL="59974" marR="59974" marT="29987" marB="2998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Light" panose="020B0502040204020203" pitchFamily="34" charset="0"/>
                        </a:rPr>
                        <a:t>200</a:t>
                      </a:r>
                    </a:p>
                  </a:txBody>
                  <a:tcPr marL="59974" marR="59974" marT="29987" marB="2998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Bahnschrift Light" panose="020B0502040204020203" pitchFamily="34" charset="0"/>
                        </a:rPr>
                        <a:t>ГПА при станционном исполнении</a:t>
                      </a:r>
                    </a:p>
                  </a:txBody>
                  <a:tcPr marL="59974" marR="59974" marT="29987" marB="2998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60616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Bahnschrift Light" panose="020B0502040204020203" pitchFamily="34" charset="0"/>
                        </a:rPr>
                        <a:t>6</a:t>
                      </a:r>
                    </a:p>
                  </a:txBody>
                  <a:tcPr marL="59974" marR="59974" marT="29987" marB="2998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Эстакада с укрытием и ветрозащитным козырьками и блоком САУ, ед.</a:t>
                      </a:r>
                      <a:endParaRPr lang="ru-RU" sz="1100" b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47029" marR="4702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Light" panose="020B0502040204020203" pitchFamily="34" charset="0"/>
                        </a:rPr>
                        <a:t>1</a:t>
                      </a:r>
                    </a:p>
                  </a:txBody>
                  <a:tcPr marL="59974" marR="59974" marT="29987" marB="2998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Light" panose="020B0502040204020203" pitchFamily="34" charset="0"/>
                        </a:rPr>
                        <a:t>500</a:t>
                      </a:r>
                    </a:p>
                  </a:txBody>
                  <a:tcPr marL="59974" marR="59974" marT="29987" marB="2998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Light" panose="020B0502040204020203" pitchFamily="34" charset="0"/>
                        </a:rPr>
                        <a:t>300</a:t>
                      </a:r>
                    </a:p>
                  </a:txBody>
                  <a:tcPr marL="59974" marR="59974" marT="29987" marB="2998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Bahnschrift Light" panose="020B0502040204020203" pitchFamily="34" charset="0"/>
                        </a:rPr>
                        <a:t>Срок изготовления и поставки 30 дней</a:t>
                      </a:r>
                    </a:p>
                  </a:txBody>
                  <a:tcPr marL="59974" marR="59974" marT="29987" marB="2998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8359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Bahnschrift Light" panose="020B0502040204020203" pitchFamily="34" charset="0"/>
                        </a:rPr>
                        <a:t>7</a:t>
                      </a:r>
                    </a:p>
                  </a:txBody>
                  <a:tcPr marL="59974" marR="59974" marT="29987" marB="2998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Прочее оборудование</a:t>
                      </a:r>
                      <a:endParaRPr lang="ru-RU" sz="1100" b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47029" marR="4702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Light" panose="020B0502040204020203" pitchFamily="34" charset="0"/>
                        </a:rPr>
                        <a:t>1</a:t>
                      </a:r>
                    </a:p>
                  </a:txBody>
                  <a:tcPr marL="59974" marR="59974" marT="29987" marB="2998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Light" panose="020B0502040204020203" pitchFamily="34" charset="0"/>
                        </a:rPr>
                        <a:t>200</a:t>
                      </a:r>
                    </a:p>
                  </a:txBody>
                  <a:tcPr marL="59974" marR="59974" marT="29987" marB="2998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Light" panose="020B0502040204020203" pitchFamily="34" charset="0"/>
                        </a:rPr>
                        <a:t>200</a:t>
                      </a:r>
                    </a:p>
                  </a:txBody>
                  <a:tcPr marL="59974" marR="59974" marT="29987" marB="2998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Bahnschrift Light" panose="020B0502040204020203" pitchFamily="34" charset="0"/>
                        </a:rPr>
                        <a:t>Вспомогательное оборудование, технологическая оснастка и др.</a:t>
                      </a:r>
                    </a:p>
                  </a:txBody>
                  <a:tcPr marL="59974" marR="59974" marT="29987" marB="2998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8555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Bahnschrift Light" panose="020B0502040204020203" pitchFamily="34" charset="0"/>
                        </a:rPr>
                        <a:t>8</a:t>
                      </a:r>
                    </a:p>
                  </a:txBody>
                  <a:tcPr marL="59974" marR="59974" marT="29987" marB="2998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Проектные и строительно-монтажные работы </a:t>
                      </a:r>
                      <a:endParaRPr lang="ru-RU" sz="1100" b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47029" marR="4702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Light" panose="020B0502040204020203" pitchFamily="34" charset="0"/>
                        </a:rPr>
                        <a:t>1</a:t>
                      </a:r>
                    </a:p>
                  </a:txBody>
                  <a:tcPr marL="59974" marR="59974" marT="29987" marB="2998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Light" panose="020B0502040204020203" pitchFamily="34" charset="0"/>
                        </a:rPr>
                        <a:t>2000</a:t>
                      </a:r>
                    </a:p>
                  </a:txBody>
                  <a:tcPr marL="59974" marR="59974" marT="29987" marB="2998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Light" panose="020B0502040204020203" pitchFamily="34" charset="0"/>
                        </a:rPr>
                        <a:t>1500</a:t>
                      </a:r>
                    </a:p>
                  </a:txBody>
                  <a:tcPr marL="59974" marR="59974" marT="29987" marB="2998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Bahnschrift Light" panose="020B0502040204020203" pitchFamily="34" charset="0"/>
                        </a:rPr>
                        <a:t>Срок изготовления и поставки 60 дней</a:t>
                      </a:r>
                    </a:p>
                  </a:txBody>
                  <a:tcPr marL="59974" marR="59974" marT="29987" marB="2998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20227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Bahnschrift Light" panose="020B0502040204020203" pitchFamily="34" charset="0"/>
                        </a:rPr>
                        <a:t>9</a:t>
                      </a:r>
                    </a:p>
                  </a:txBody>
                  <a:tcPr marL="59974" marR="59974" marT="29987" marB="2998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Пусконаладочные работы </a:t>
                      </a:r>
                      <a:endParaRPr lang="ru-RU" sz="1100" b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47029" marR="4702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Light" panose="020B0502040204020203" pitchFamily="34" charset="0"/>
                        </a:rPr>
                        <a:t>1</a:t>
                      </a:r>
                    </a:p>
                  </a:txBody>
                  <a:tcPr marL="59974" marR="59974" marT="29987" marB="2998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Light" panose="020B0502040204020203" pitchFamily="34" charset="0"/>
                        </a:rPr>
                        <a:t>1000</a:t>
                      </a:r>
                    </a:p>
                  </a:txBody>
                  <a:tcPr marL="59974" marR="59974" marT="29987" marB="2998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Light" panose="020B0502040204020203" pitchFamily="34" charset="0"/>
                        </a:rPr>
                        <a:t>500</a:t>
                      </a:r>
                    </a:p>
                  </a:txBody>
                  <a:tcPr marL="59974" marR="59974" marT="29987" marB="2998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Bahnschrift Light" panose="020B0502040204020203" pitchFamily="34" charset="0"/>
                        </a:rPr>
                        <a:t>Срок изготовления и поставки 60 дней</a:t>
                      </a:r>
                    </a:p>
                  </a:txBody>
                  <a:tcPr marL="59974" marR="59974" marT="29987" marB="2998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04509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Bahnschrift Light" panose="020B0502040204020203" pitchFamily="34" charset="0"/>
                        </a:rPr>
                        <a:t>10</a:t>
                      </a:r>
                    </a:p>
                  </a:txBody>
                  <a:tcPr marL="59974" marR="59974" marT="29987" marB="2998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Командировочное и накладные расходы</a:t>
                      </a:r>
                      <a:endParaRPr lang="ru-RU" sz="1100" b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47029" marR="4702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Light" panose="020B0502040204020203" pitchFamily="34" charset="0"/>
                        </a:rPr>
                        <a:t>1</a:t>
                      </a:r>
                    </a:p>
                  </a:txBody>
                  <a:tcPr marL="59974" marR="59974" marT="29987" marB="2998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Light" panose="020B0502040204020203" pitchFamily="34" charset="0"/>
                        </a:rPr>
                        <a:t>2000</a:t>
                      </a:r>
                    </a:p>
                  </a:txBody>
                  <a:tcPr marL="59974" marR="59974" marT="29987" marB="2998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Light" panose="020B0502040204020203" pitchFamily="34" charset="0"/>
                        </a:rPr>
                        <a:t>1500</a:t>
                      </a:r>
                    </a:p>
                  </a:txBody>
                  <a:tcPr marL="59974" marR="59974" marT="29987" marB="2998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Bahnschrift Light" panose="020B0502040204020203" pitchFamily="34" charset="0"/>
                      </a:endParaRPr>
                    </a:p>
                  </a:txBody>
                  <a:tcPr marL="59974" marR="59974" marT="29987" marB="2998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35094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Bahnschrift Light" panose="020B0502040204020203" pitchFamily="34" charset="0"/>
                        </a:rPr>
                        <a:t>11</a:t>
                      </a:r>
                    </a:p>
                  </a:txBody>
                  <a:tcPr marL="59974" marR="59974" marT="29987" marB="2998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Доставка на объект</a:t>
                      </a:r>
                      <a:endParaRPr lang="ru-RU" sz="1100" b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47029" marR="4702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Light" panose="020B0502040204020203" pitchFamily="34" charset="0"/>
                        </a:rPr>
                        <a:t>1</a:t>
                      </a:r>
                    </a:p>
                  </a:txBody>
                  <a:tcPr marL="59974" marR="59974" marT="29987" marB="2998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Light" panose="020B0502040204020203" pitchFamily="34" charset="0"/>
                        </a:rPr>
                        <a:t>500</a:t>
                      </a:r>
                    </a:p>
                  </a:txBody>
                  <a:tcPr marL="59974" marR="59974" marT="29987" marB="2998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Light" panose="020B0502040204020203" pitchFamily="34" charset="0"/>
                        </a:rPr>
                        <a:t>500</a:t>
                      </a:r>
                    </a:p>
                  </a:txBody>
                  <a:tcPr marL="59974" marR="59974" marT="29987" marB="2998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Bahnschrift Light" panose="020B0502040204020203" pitchFamily="34" charset="0"/>
                      </a:endParaRPr>
                    </a:p>
                  </a:txBody>
                  <a:tcPr marL="59974" marR="59974" marT="29987" marB="2998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427434"/>
                  </a:ext>
                </a:extLst>
              </a:tr>
              <a:tr h="288000">
                <a:tc gridSpan="3"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</a:rPr>
                        <a:t>Всего:</a:t>
                      </a:r>
                    </a:p>
                  </a:txBody>
                  <a:tcPr marL="65314" marR="65314" marT="32657" marB="32657">
                    <a:solidFill>
                      <a:srgbClr val="009E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Bahnschrift Light" panose="020B0502040204020203" pitchFamily="34" charset="0"/>
                      </a:endParaRPr>
                    </a:p>
                  </a:txBody>
                  <a:tcPr marL="64992" marR="64992" marT="32496" marB="32496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Bahnschrift Light" panose="020B0502040204020203" pitchFamily="34" charset="0"/>
                      </a:endParaRPr>
                    </a:p>
                  </a:txBody>
                  <a:tcPr marL="64992" marR="64992" marT="32496" marB="324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</a:rPr>
                        <a:t>30000</a:t>
                      </a:r>
                    </a:p>
                  </a:txBody>
                  <a:tcPr marL="59974" marR="59974" marT="29987" marB="29987">
                    <a:solidFill>
                      <a:srgbClr val="009E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</a:rPr>
                        <a:t>23000</a:t>
                      </a:r>
                    </a:p>
                  </a:txBody>
                  <a:tcPr marL="59974" marR="59974" marT="29987" marB="29987">
                    <a:solidFill>
                      <a:srgbClr val="009E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 marL="59974" marR="59974" marT="29987" marB="29987" anchor="ctr">
                    <a:solidFill>
                      <a:srgbClr val="009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457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490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79E9DC-FCB4-4B0C-8D11-00C0840D6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024" y="1460240"/>
            <a:ext cx="7201524" cy="215664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0381E-30E1-4A0B-A977-07C6F739B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552" y="97971"/>
            <a:ext cx="9602996" cy="1362269"/>
          </a:xfrm>
        </p:spPr>
        <p:txBody>
          <a:bodyPr>
            <a:normAutofit/>
          </a:bodyPr>
          <a:lstStyle/>
          <a:p>
            <a:r>
              <a:rPr lang="ru-RU" sz="2800" dirty="0"/>
              <a:t>Пример фактического применения испарительного охлаждения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B288FC-8690-4E62-AC3F-1E35CC1B333B}"/>
              </a:ext>
            </a:extLst>
          </p:cNvPr>
          <p:cNvSpPr txBox="1"/>
          <p:nvPr/>
        </p:nvSpPr>
        <p:spPr>
          <a:xfrm>
            <a:off x="1043575" y="1507511"/>
            <a:ext cx="58753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Bahnschrift Light" panose="020B0502040204020203" pitchFamily="34" charset="0"/>
              </a:rPr>
              <a:t>В конце мая 2020 года в ПАО «Мосэнерго» начались работы по внедрению испарительной системы охлаждения на базе установок </a:t>
            </a:r>
            <a:r>
              <a:rPr lang="en-US" sz="1600" dirty="0">
                <a:latin typeface="Bahnschrift Light" panose="020B0502040204020203" pitchFamily="34" charset="0"/>
              </a:rPr>
              <a:t>BIO </a:t>
            </a:r>
            <a:r>
              <a:rPr lang="ru-RU" sz="1600" dirty="0">
                <a:latin typeface="Bahnschrift Light" panose="020B0502040204020203" pitchFamily="34" charset="0"/>
              </a:rPr>
              <a:t>на комплексном воздухоочистительном устройстве газовой турбины </a:t>
            </a:r>
            <a:r>
              <a:rPr lang="en-US" sz="1600" dirty="0">
                <a:latin typeface="Bahnschrift Light" panose="020B0502040204020203" pitchFamily="34" charset="0"/>
              </a:rPr>
              <a:t>SGT5-4000F </a:t>
            </a:r>
            <a:r>
              <a:rPr lang="ru-RU" sz="1600" dirty="0">
                <a:latin typeface="Bahnschrift Light" panose="020B0502040204020203" pitchFamily="34" charset="0"/>
              </a:rPr>
              <a:t>парогазового энергоблока ТЭЦ-20. Это может позволить увеличить оплачиваемую мощность энергоблока. Проект является передовым не только для «Мосэнерго», но и для группы «Газпром энергохолдинг» в целом.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FD520F5-AE63-4508-B380-F659E03A46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393136"/>
              </p:ext>
            </p:extLst>
          </p:nvPr>
        </p:nvGraphicFramePr>
        <p:xfrm>
          <a:off x="1043575" y="3866636"/>
          <a:ext cx="1010485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4265">
                  <a:extLst>
                    <a:ext uri="{9D8B030D-6E8A-4147-A177-3AD203B41FA5}">
                      <a16:colId xmlns:a16="http://schemas.microsoft.com/office/drawing/2014/main" val="2138010894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val="2545455750"/>
                    </a:ext>
                  </a:extLst>
                </a:gridCol>
                <a:gridCol w="1076960">
                  <a:extLst>
                    <a:ext uri="{9D8B030D-6E8A-4147-A177-3AD203B41FA5}">
                      <a16:colId xmlns:a16="http://schemas.microsoft.com/office/drawing/2014/main" val="878524331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78661153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54257864"/>
                    </a:ext>
                  </a:extLst>
                </a:gridCol>
                <a:gridCol w="1191625">
                  <a:extLst>
                    <a:ext uri="{9D8B030D-6E8A-4147-A177-3AD203B41FA5}">
                      <a16:colId xmlns:a16="http://schemas.microsoft.com/office/drawing/2014/main" val="35256626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Показатель</a:t>
                      </a:r>
                    </a:p>
                  </a:txBody>
                  <a:tcPr>
                    <a:lnB w="57150" cap="flat" cmpd="sng" algn="ctr">
                      <a:solidFill>
                        <a:srgbClr val="009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Май</a:t>
                      </a:r>
                    </a:p>
                  </a:txBody>
                  <a:tcPr>
                    <a:lnB w="57150" cap="flat" cmpd="sng" algn="ctr">
                      <a:solidFill>
                        <a:srgbClr val="009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Июнь</a:t>
                      </a:r>
                    </a:p>
                  </a:txBody>
                  <a:tcPr>
                    <a:lnB w="57150" cap="flat" cmpd="sng" algn="ctr">
                      <a:solidFill>
                        <a:srgbClr val="009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Июль</a:t>
                      </a:r>
                    </a:p>
                  </a:txBody>
                  <a:tcPr>
                    <a:lnB w="57150" cap="flat" cmpd="sng" algn="ctr">
                      <a:solidFill>
                        <a:srgbClr val="009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Август</a:t>
                      </a:r>
                    </a:p>
                  </a:txBody>
                  <a:tcPr>
                    <a:lnB w="57150" cap="flat" cmpd="sng" algn="ctr">
                      <a:solidFill>
                        <a:srgbClr val="009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Сентябрь</a:t>
                      </a:r>
                    </a:p>
                  </a:txBody>
                  <a:tcPr>
                    <a:lnB w="57150" cap="flat" cmpd="sng" algn="ctr">
                      <a:solidFill>
                        <a:srgbClr val="009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491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Средняя температура воздуха,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°C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rgbClr val="009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16,88</a:t>
                      </a:r>
                    </a:p>
                  </a:txBody>
                  <a:tcPr>
                    <a:lnT w="57150" cap="flat" cmpd="sng" algn="ctr">
                      <a:solidFill>
                        <a:srgbClr val="009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17,86</a:t>
                      </a:r>
                    </a:p>
                  </a:txBody>
                  <a:tcPr>
                    <a:lnT w="57150" cap="flat" cmpd="sng" algn="ctr">
                      <a:solidFill>
                        <a:srgbClr val="009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20,77</a:t>
                      </a:r>
                    </a:p>
                  </a:txBody>
                  <a:tcPr>
                    <a:lnT w="57150" cap="flat" cmpd="sng" algn="ctr">
                      <a:solidFill>
                        <a:srgbClr val="009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19,48</a:t>
                      </a:r>
                    </a:p>
                  </a:txBody>
                  <a:tcPr>
                    <a:lnT w="57150" cap="flat" cmpd="sng" algn="ctr">
                      <a:solidFill>
                        <a:srgbClr val="009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14,79</a:t>
                      </a:r>
                    </a:p>
                  </a:txBody>
                  <a:tcPr>
                    <a:lnT w="57150" cap="flat" cmpd="sng" algn="ctr">
                      <a:solidFill>
                        <a:srgbClr val="009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931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Средняя влажность,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48,68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51,77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54,24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56,63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59,85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680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Средняя температура воздуха (с ИУ),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°C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11,68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12,84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15,64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14,89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11,18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563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Средняя влажность воздуха (с ИУ),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89,02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91,82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92,85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93,34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92,65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469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Среднее увеличение мощности (с ИУ), МВт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9,88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9,53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9,75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8,72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6,86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95393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05DDE44-1336-4C7D-B0E3-68EB3857BCDB}"/>
              </a:ext>
            </a:extLst>
          </p:cNvPr>
          <p:cNvSpPr txBox="1"/>
          <p:nvPr/>
        </p:nvSpPr>
        <p:spPr>
          <a:xfrm>
            <a:off x="7224010" y="1999954"/>
            <a:ext cx="3546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Bahnschrift Light" panose="020B0502040204020203" pitchFamily="34" charset="0"/>
              </a:rPr>
              <a:t>Эффективный коэффициент  повышения мощности ГТУ: 9,0/255,0=0,036 (3,6%).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Bahnschrift Light" panose="020B0502040204020203" pitchFamily="34" charset="0"/>
              </a:rPr>
              <a:t>Степень охлаждения воздуха: 5 </a:t>
            </a:r>
            <a:r>
              <a:rPr lang="en-US" sz="1600" dirty="0">
                <a:solidFill>
                  <a:schemeClr val="bg1"/>
                </a:solidFill>
                <a:latin typeface="Bahnschrift Light" panose="020B0502040204020203" pitchFamily="34" charset="0"/>
              </a:rPr>
              <a:t>°C</a:t>
            </a:r>
            <a:r>
              <a:rPr lang="ru-RU" sz="1600" dirty="0">
                <a:solidFill>
                  <a:schemeClr val="bg1"/>
                </a:solidFill>
                <a:latin typeface="Bahnschrift Light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1316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CED79-037A-40DE-B69B-491A9DA7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720" y="-4193"/>
            <a:ext cx="10083800" cy="1523999"/>
          </a:xfrm>
        </p:spPr>
        <p:txBody>
          <a:bodyPr>
            <a:normAutofit/>
          </a:bodyPr>
          <a:lstStyle/>
          <a:p>
            <a:r>
              <a:rPr lang="ru-RU" sz="2800" dirty="0"/>
              <a:t>Сравнительная эффективность с испарительной технологией и АБХМ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24D1CD3-5F3F-492E-8B2D-E3A22822E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5827"/>
              </p:ext>
            </p:extLst>
          </p:nvPr>
        </p:nvGraphicFramePr>
        <p:xfrm>
          <a:off x="794734" y="1148092"/>
          <a:ext cx="10590219" cy="473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375">
                  <a:extLst>
                    <a:ext uri="{9D8B030D-6E8A-4147-A177-3AD203B41FA5}">
                      <a16:colId xmlns:a16="http://schemas.microsoft.com/office/drawing/2014/main" val="3125570334"/>
                    </a:ext>
                  </a:extLst>
                </a:gridCol>
                <a:gridCol w="3922500">
                  <a:extLst>
                    <a:ext uri="{9D8B030D-6E8A-4147-A177-3AD203B41FA5}">
                      <a16:colId xmlns:a16="http://schemas.microsoft.com/office/drawing/2014/main" val="2245817701"/>
                    </a:ext>
                  </a:extLst>
                </a:gridCol>
                <a:gridCol w="644671">
                  <a:extLst>
                    <a:ext uri="{9D8B030D-6E8A-4147-A177-3AD203B41FA5}">
                      <a16:colId xmlns:a16="http://schemas.microsoft.com/office/drawing/2014/main" val="1981753979"/>
                    </a:ext>
                  </a:extLst>
                </a:gridCol>
                <a:gridCol w="789948">
                  <a:extLst>
                    <a:ext uri="{9D8B030D-6E8A-4147-A177-3AD203B41FA5}">
                      <a16:colId xmlns:a16="http://schemas.microsoft.com/office/drawing/2014/main" val="2406189861"/>
                    </a:ext>
                  </a:extLst>
                </a:gridCol>
                <a:gridCol w="953385">
                  <a:extLst>
                    <a:ext uri="{9D8B030D-6E8A-4147-A177-3AD203B41FA5}">
                      <a16:colId xmlns:a16="http://schemas.microsoft.com/office/drawing/2014/main" val="2358305379"/>
                    </a:ext>
                  </a:extLst>
                </a:gridCol>
                <a:gridCol w="3904340">
                  <a:extLst>
                    <a:ext uri="{9D8B030D-6E8A-4147-A177-3AD203B41FA5}">
                      <a16:colId xmlns:a16="http://schemas.microsoft.com/office/drawing/2014/main" val="303634789"/>
                    </a:ext>
                  </a:extLst>
                </a:gridCol>
              </a:tblGrid>
              <a:tr h="3600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№ </a:t>
                      </a:r>
                      <a:endParaRPr lang="ru-RU" sz="1400" b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56991" marR="5699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rgbClr val="009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Наименование оборудования (работ)</a:t>
                      </a:r>
                      <a:endParaRPr lang="ru-RU" sz="1400" b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56991" marR="5699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rgbClr val="009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</a:rPr>
                        <a:t>BIO</a:t>
                      </a:r>
                      <a:endParaRPr lang="ru-RU" sz="1400" b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56991" marR="56991" marT="0" marB="0" anchor="ctr">
                    <a:lnL w="12700" cmpd="sng">
                      <a:noFill/>
                    </a:lnL>
                    <a:lnB w="57150" cap="flat" cmpd="sng" algn="ctr">
                      <a:solidFill>
                        <a:srgbClr val="009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</a:rPr>
                        <a:t>Испарительная</a:t>
                      </a:r>
                      <a:endParaRPr lang="ru-RU" sz="1400" b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56991" marR="56991" marT="0" marB="0" anchor="ctr">
                    <a:lnB w="57150" cap="flat" cmpd="sng" algn="ctr">
                      <a:solidFill>
                        <a:srgbClr val="009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</a:rPr>
                        <a:t>АБХМ-1700*</a:t>
                      </a:r>
                      <a:endParaRPr lang="ru-RU" sz="1400" b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56991" marR="56991" marT="0" marB="0" anchor="ctr">
                    <a:lnB w="57150" cap="flat" cmpd="sng" algn="ctr">
                      <a:solidFill>
                        <a:srgbClr val="009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</a:rPr>
                        <a:t>Примечание</a:t>
                      </a:r>
                      <a:endParaRPr lang="ru-RU" sz="1400" b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56991" marR="56991" marT="0" marB="0" anchor="ctr">
                    <a:lnB w="57150" cap="flat" cmpd="sng" algn="ctr">
                      <a:solidFill>
                        <a:srgbClr val="009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280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Bahnschrift Light" panose="020B0502040204020203" pitchFamily="34" charset="0"/>
                        </a:rPr>
                        <a:t>1</a:t>
                      </a:r>
                    </a:p>
                  </a:txBody>
                  <a:tcPr marL="71461" marR="71461" marT="35730" marB="35730" anchor="ctr">
                    <a:lnT w="57150" cap="flat" cmpd="sng" algn="ctr">
                      <a:solidFill>
                        <a:srgbClr val="009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Степень охлаждения фактическая,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°C</a:t>
                      </a:r>
                      <a:endParaRPr lang="ru-RU" sz="1200" b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lnT w="57150" cap="flat" cmpd="sng" algn="ctr">
                      <a:solidFill>
                        <a:srgbClr val="009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lnT w="57150" cap="flat" cmpd="sng" algn="ctr">
                      <a:solidFill>
                        <a:srgbClr val="009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lnT w="57150" cap="flat" cmpd="sng" algn="ctr">
                      <a:solidFill>
                        <a:srgbClr val="009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 b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>
                    <a:lnT w="57150" cap="flat" cmpd="sng" algn="ctr">
                      <a:solidFill>
                        <a:srgbClr val="009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200" b="0" i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В условиях Перми, Москвы</a:t>
                      </a:r>
                      <a:endParaRPr lang="ru-RU" sz="1200" b="0" i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>
                    <a:lnT w="57150" cap="flat" cmpd="sng" algn="ctr">
                      <a:solidFill>
                        <a:srgbClr val="009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4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Bahnschrift Light" panose="020B0502040204020203" pitchFamily="34" charset="0"/>
                        </a:rPr>
                        <a:t>2</a:t>
                      </a:r>
                    </a:p>
                  </a:txBody>
                  <a:tcPr marL="71461" marR="71461" marT="35730" marB="35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Мощность при </a:t>
                      </a:r>
                      <a:r>
                        <a:rPr lang="en-US" sz="1200" b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ru-RU" sz="1200" b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=30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°C</a:t>
                      </a:r>
                      <a:r>
                        <a:rPr lang="ru-RU" sz="1200" b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, МВт</a:t>
                      </a:r>
                      <a:endParaRPr lang="ru-RU" sz="1200" b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13,5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13,5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13,5</a:t>
                      </a:r>
                      <a:endParaRPr lang="ru-RU" sz="1200" b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200" b="0" i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Для ГТУ 16 МВт </a:t>
                      </a:r>
                      <a:endParaRPr lang="ru-RU" sz="1200" b="0" i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466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Bahnschrift Light" panose="020B0502040204020203" pitchFamily="34" charset="0"/>
                        </a:rPr>
                        <a:t>3</a:t>
                      </a:r>
                    </a:p>
                  </a:txBody>
                  <a:tcPr marL="71461" marR="71461" marT="35730" marB="3573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Мощность после охлаждения, МВт</a:t>
                      </a:r>
                      <a:endParaRPr lang="ru-RU" sz="1200" b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14,5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14,0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15,2</a:t>
                      </a:r>
                      <a:endParaRPr lang="ru-RU" sz="1200" b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200" b="0" i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b="0" i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176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Bahnschrift Light" panose="020B0502040204020203" pitchFamily="34" charset="0"/>
                        </a:rPr>
                        <a:t>4</a:t>
                      </a:r>
                    </a:p>
                  </a:txBody>
                  <a:tcPr marL="71461" marR="71461" marT="35730" marB="35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Расход газа при </a:t>
                      </a:r>
                      <a:r>
                        <a:rPr lang="en-US" sz="1200" b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ru-RU" sz="1200" b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=30</a:t>
                      </a:r>
                      <a:r>
                        <a:rPr lang="en-US" sz="1200" b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°C</a:t>
                      </a:r>
                      <a:r>
                        <a:rPr lang="ru-RU" sz="1200" b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, м3/час</a:t>
                      </a:r>
                      <a:endParaRPr lang="ru-RU" sz="1200" b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5400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5400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5400</a:t>
                      </a:r>
                      <a:endParaRPr lang="ru-RU" sz="1200" b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200" b="0" i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Номинальный расход при 20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°C </a:t>
                      </a:r>
                      <a:r>
                        <a:rPr lang="ru-RU" sz="1200" b="0" i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4500 м3/час</a:t>
                      </a:r>
                      <a:endParaRPr lang="ru-RU" sz="1200" b="0" i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791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Bahnschrift Light" panose="020B0502040204020203" pitchFamily="34" charset="0"/>
                        </a:rPr>
                        <a:t>5</a:t>
                      </a:r>
                    </a:p>
                  </a:txBody>
                  <a:tcPr marL="71461" marR="71461" marT="35730" marB="3573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Расход топливного газа после охлаждения, м3/час</a:t>
                      </a:r>
                      <a:endParaRPr lang="ru-RU" sz="1200" b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4860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5000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4770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200" b="0" i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b="0" i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802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Bahnschrift Light" panose="020B0502040204020203" pitchFamily="34" charset="0"/>
                        </a:rPr>
                        <a:t>6</a:t>
                      </a:r>
                    </a:p>
                  </a:txBody>
                  <a:tcPr marL="71461" marR="71461" marT="35730" marB="35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Время работы охлаждения, час</a:t>
                      </a:r>
                      <a:endParaRPr lang="ru-RU" sz="1200" b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720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720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720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200" b="0" i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60 дн в году по 12 час</a:t>
                      </a:r>
                      <a:endParaRPr lang="ru-RU" sz="1200" b="0" i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101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Bahnschrift Light" panose="020B0502040204020203" pitchFamily="34" charset="0"/>
                        </a:rPr>
                        <a:t>7</a:t>
                      </a:r>
                    </a:p>
                  </a:txBody>
                  <a:tcPr marL="71461" marR="71461" marT="35730" marB="3573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Экономия топливного газа, м3/час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540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400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630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200" b="0" i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b="0" i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276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Bahnschrift Light" panose="020B0502040204020203" pitchFamily="34" charset="0"/>
                        </a:rPr>
                        <a:t>8</a:t>
                      </a:r>
                    </a:p>
                  </a:txBody>
                  <a:tcPr marL="71461" marR="71461" marT="35730" marB="35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Увеличение мощности, МВт</a:t>
                      </a:r>
                      <a:endParaRPr lang="ru-RU" sz="1200" b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1,0</a:t>
                      </a:r>
                      <a:endParaRPr lang="ru-RU" sz="1200" b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0,5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1,7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200" b="0" i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b="0" i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12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Bahnschrift Light" panose="020B0502040204020203" pitchFamily="34" charset="0"/>
                        </a:rPr>
                        <a:t>9</a:t>
                      </a:r>
                    </a:p>
                  </a:txBody>
                  <a:tcPr marL="71461" marR="71461" marT="35730" marB="3573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Экономия топливного газа, млн.руб/сезон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1,9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1,44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2,3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200" b="0" i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5 руб/м3</a:t>
                      </a:r>
                      <a:endParaRPr lang="ru-RU" sz="1200" b="0" i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825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Bahnschrift Light" panose="020B0502040204020203" pitchFamily="34" charset="0"/>
                        </a:rPr>
                        <a:t>10</a:t>
                      </a:r>
                    </a:p>
                  </a:txBody>
                  <a:tcPr marL="71461" marR="71461" marT="35730" marB="35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Инвестиции на один ГПА, млн. руб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116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200" b="0" i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b="0" i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960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Bahnschrift Light" panose="020B0502040204020203" pitchFamily="34" charset="0"/>
                        </a:rPr>
                        <a:t>11</a:t>
                      </a:r>
                    </a:p>
                  </a:txBody>
                  <a:tcPr marL="71461" marR="71461" marT="35730" marB="3573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Экономия топливного газа на 32ед ГПА, </a:t>
                      </a:r>
                      <a:r>
                        <a:rPr lang="ru-RU" sz="1200" b="0" dirty="0" err="1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млн.руб</a:t>
                      </a:r>
                      <a:r>
                        <a:rPr lang="ru-RU" sz="1200" b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/сезон</a:t>
                      </a:r>
                      <a:endParaRPr lang="ru-RU" sz="1200" b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321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248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371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200" b="0" i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16 МВт/0,5 Мвт=32 ед, т.е. 32 ед ГПА высвобождают 1 ГПА 16 МВт. </a:t>
                      </a:r>
                      <a:endParaRPr lang="ru-RU" sz="1200" b="0" i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369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Bahnschrift Light" panose="020B0502040204020203" pitchFamily="34" charset="0"/>
                        </a:rPr>
                        <a:t>12</a:t>
                      </a:r>
                    </a:p>
                  </a:txBody>
                  <a:tcPr marL="71461" marR="71461" marT="35730" marB="35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Инвестиции на 32 ед ГПА, млн. руб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640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640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3712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200" b="0" i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При серийном производстве с учетом СМР, ПНР</a:t>
                      </a:r>
                      <a:endParaRPr lang="ru-RU" sz="1200" b="0" i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550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Bahnschrift Light" panose="020B0502040204020203" pitchFamily="34" charset="0"/>
                        </a:rPr>
                        <a:t>13</a:t>
                      </a:r>
                    </a:p>
                  </a:txBody>
                  <a:tcPr marL="71461" marR="71461" marT="35730" marB="3573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Затраты эксплуатационные на 32 ГПА, млн. руб в год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2,7**</a:t>
                      </a:r>
                      <a:endParaRPr lang="ru-RU" sz="1200" b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3,0**</a:t>
                      </a:r>
                      <a:endParaRPr lang="ru-RU" sz="1200" b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192</a:t>
                      </a:r>
                      <a:endParaRPr lang="ru-RU" sz="1200" b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200" b="0" i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b="0" i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136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Bahnschrift Light" panose="020B0502040204020203" pitchFamily="34" charset="0"/>
                        </a:rPr>
                        <a:t>14</a:t>
                      </a:r>
                    </a:p>
                  </a:txBody>
                  <a:tcPr marL="71461" marR="71461" marT="35730" marB="35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Срок окупаемости в 32 ед. ГПА</a:t>
                      </a:r>
                      <a:endParaRPr lang="ru-RU" sz="1200" b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Bahnschrift Light" panose="020B0502040204020203" pitchFamily="34" charset="0"/>
                        </a:rPr>
                        <a:t>2,0</a:t>
                      </a:r>
                    </a:p>
                  </a:txBody>
                  <a:tcPr marL="71461" marR="71461" marT="35730" marB="3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Bahnschrift Light" panose="020B0502040204020203" pitchFamily="34" charset="0"/>
                        </a:rPr>
                        <a:t>2,6</a:t>
                      </a:r>
                    </a:p>
                  </a:txBody>
                  <a:tcPr marL="71461" marR="71461" marT="35730" marB="3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Bahnschrift Light" panose="020B0502040204020203" pitchFamily="34" charset="0"/>
                        </a:rPr>
                        <a:t>11</a:t>
                      </a:r>
                    </a:p>
                  </a:txBody>
                  <a:tcPr marL="71461" marR="71461" marT="35730" marB="3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200" b="0" i="0" dirty="0"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b="0" i="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6794" marR="6679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81665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02D3906-9C07-41E9-9E0C-D75C6F89B106}"/>
              </a:ext>
            </a:extLst>
          </p:cNvPr>
          <p:cNvSpPr txBox="1"/>
          <p:nvPr/>
        </p:nvSpPr>
        <p:spPr>
          <a:xfrm>
            <a:off x="1065322" y="6002789"/>
            <a:ext cx="10049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Bahnschrift Light" panose="020B0502040204020203" pitchFamily="34" charset="0"/>
              </a:rPr>
              <a:t>*-АБХМ  тепловой мощностью 1700 МВт имеет холодопроизводительность 1000 кВт, при расходе 70 кг/с и указанных</a:t>
            </a:r>
            <a:r>
              <a:rPr lang="en-US" sz="1200" dirty="0">
                <a:latin typeface="Bahnschrift Light" panose="020B0502040204020203" pitchFamily="34" charset="0"/>
              </a:rPr>
              <a:t> </a:t>
            </a:r>
            <a:r>
              <a:rPr lang="ru-RU" sz="1200" dirty="0">
                <a:latin typeface="Bahnschrift Light" panose="020B0502040204020203" pitchFamily="34" charset="0"/>
              </a:rPr>
              <a:t>параметрах воздуха эффективная степень охлаждения составит 11 </a:t>
            </a:r>
            <a:r>
              <a:rPr lang="en-US" sz="1200" dirty="0">
                <a:latin typeface="Bahnschrift Light" panose="020B0502040204020203" pitchFamily="34" charset="0"/>
              </a:rPr>
              <a:t>°C</a:t>
            </a:r>
            <a:r>
              <a:rPr lang="ru-RU" sz="1200" dirty="0">
                <a:latin typeface="Bahnschrift Light" panose="020B0502040204020203" pitchFamily="34" charset="0"/>
              </a:rPr>
              <a:t> </a:t>
            </a:r>
            <a:endParaRPr lang="en-US" sz="1200" dirty="0">
              <a:latin typeface="Bahnschrift Light" panose="020B0502040204020203" pitchFamily="34" charset="0"/>
            </a:endParaRPr>
          </a:p>
          <a:p>
            <a:r>
              <a:rPr lang="ru-RU" sz="1200" dirty="0">
                <a:latin typeface="Bahnschrift Light" panose="020B0502040204020203" pitchFamily="34" charset="0"/>
              </a:rPr>
              <a:t>**- затраты не включают проблемы с ПОС в период 5- (-)10 </a:t>
            </a:r>
            <a:r>
              <a:rPr lang="en-US" sz="1200" dirty="0">
                <a:latin typeface="Bahnschrift Light" panose="020B0502040204020203" pitchFamily="34" charset="0"/>
              </a:rPr>
              <a:t>°C</a:t>
            </a:r>
            <a:endParaRPr lang="ru-RU" sz="12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349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AADD44-AFC2-42F2-8A6E-8C2CFB82C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9" y="4786999"/>
            <a:ext cx="11389982" cy="124160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A773D37-6D68-47D8-801B-0832120AA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488" y="1545033"/>
            <a:ext cx="10965024" cy="2800723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000" dirty="0">
                <a:latin typeface="Bahnschrift Light" panose="020B0502040204020203" pitchFamily="34" charset="0"/>
              </a:rPr>
              <a:t>Косвенно-испарительный способ охлаждения воздуха позволяет получить гарантированную степень охлаждения воздуха в среднем на 3 градуса выше испарительного адиабатического.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>
                <a:latin typeface="Bahnschrift Light" panose="020B0502040204020203" pitchFamily="34" charset="0"/>
              </a:rPr>
              <a:t>Фактическая степень охлаждения воздуха составляет 10-20 </a:t>
            </a:r>
            <a:r>
              <a:rPr lang="en-US" sz="2000" dirty="0">
                <a:latin typeface="Bahnschrift Light" panose="020B0502040204020203" pitchFamily="34" charset="0"/>
              </a:rPr>
              <a:t>°C</a:t>
            </a:r>
            <a:r>
              <a:rPr lang="ru-RU" sz="2000" dirty="0">
                <a:latin typeface="Bahnschrift Light" panose="020B0502040204020203" pitchFamily="34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>
                <a:latin typeface="Bahnschrift Light" panose="020B0502040204020203" pitchFamily="34" charset="0"/>
              </a:rPr>
              <a:t>Срок окупаемости предложенной системы не более 2-лет.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>
                <a:latin typeface="Bahnschrift Light" panose="020B0502040204020203" pitchFamily="34" charset="0"/>
              </a:rPr>
              <a:t>Предложенная система встраивается с минимальными внесениями изменений в конструкцию ГПА и незначительным увеличением площади как в условиях эксплуатации, так и при новом строительстве.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3A438-3EA4-4EC0-B475-527D2465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Вывод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4AEA55-A2CD-410B-BA1B-1722B11AC9F3}"/>
              </a:ext>
            </a:extLst>
          </p:cNvPr>
          <p:cNvSpPr txBox="1"/>
          <p:nvPr/>
        </p:nvSpPr>
        <p:spPr>
          <a:xfrm>
            <a:off x="1651132" y="5053860"/>
            <a:ext cx="8889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Bahnschrift Light" panose="020B0502040204020203" pitchFamily="34" charset="0"/>
              </a:rPr>
              <a:t>Экономия от внедрения на 2000 ед. ГПА составляет 4 млрд м3 газа в год (20 </a:t>
            </a:r>
            <a:r>
              <a:rPr lang="ru-RU" sz="2000" dirty="0" err="1">
                <a:solidFill>
                  <a:schemeClr val="bg1"/>
                </a:solidFill>
                <a:latin typeface="Bahnschrift Light" panose="020B0502040204020203" pitchFamily="34" charset="0"/>
              </a:rPr>
              <a:t>млдр</a:t>
            </a:r>
            <a:r>
              <a:rPr lang="ru-RU" sz="2000" dirty="0">
                <a:solidFill>
                  <a:schemeClr val="bg1"/>
                </a:solidFill>
                <a:latin typeface="Bahnschrift Light" panose="020B0502040204020203" pitchFamily="34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Bahnschrift Light" panose="020B0502040204020203" pitchFamily="34" charset="0"/>
              </a:rPr>
              <a:t>руб</a:t>
            </a:r>
            <a:r>
              <a:rPr lang="ru-RU" sz="2000" dirty="0">
                <a:solidFill>
                  <a:schemeClr val="bg1"/>
                </a:solidFill>
                <a:latin typeface="Bahnschrift Light" panose="020B0502040204020203" pitchFamily="34" charset="0"/>
              </a:rPr>
              <a:t> в год).</a:t>
            </a:r>
          </a:p>
        </p:txBody>
      </p:sp>
    </p:spTree>
    <p:extLst>
      <p:ext uri="{BB962C8B-B14F-4D97-AF65-F5344CB8AC3E}">
        <p14:creationId xmlns:p14="http://schemas.microsoft.com/office/powerpoint/2010/main" val="1804433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A9394-D29D-4002-B5B3-51B152822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720" y="365125"/>
            <a:ext cx="10083800" cy="738665"/>
          </a:xfrm>
        </p:spPr>
        <p:txBody>
          <a:bodyPr>
            <a:normAutofit/>
          </a:bodyPr>
          <a:lstStyle/>
          <a:p>
            <a:r>
              <a:rPr lang="ru-RU" sz="3600" dirty="0"/>
              <a:t>Компания производитель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37E7B1-1EE5-4F24-9C96-4C22062B6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139" y="1538085"/>
            <a:ext cx="3974209" cy="39742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182BA2-BE3F-4C65-9741-97E1B8B89309}"/>
              </a:ext>
            </a:extLst>
          </p:cNvPr>
          <p:cNvSpPr txBox="1"/>
          <p:nvPr/>
        </p:nvSpPr>
        <p:spPr>
          <a:xfrm>
            <a:off x="8192621" y="5319915"/>
            <a:ext cx="2201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Bahnschrift Light" panose="020B0502040204020203" pitchFamily="34" charset="0"/>
              </a:rPr>
              <a:t>г.Пермь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E6F6229-0F66-458A-9AFE-1C9AA11BE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84" y="1538085"/>
            <a:ext cx="1466850" cy="9779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03879BB-0C50-4249-BF8A-5DDA9284A71A}"/>
              </a:ext>
            </a:extLst>
          </p:cNvPr>
          <p:cNvSpPr txBox="1"/>
          <p:nvPr/>
        </p:nvSpPr>
        <p:spPr>
          <a:xfrm>
            <a:off x="2435133" y="1760048"/>
            <a:ext cx="4052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Bahnschrift Light" panose="020B0502040204020203" pitchFamily="34" charset="0"/>
              </a:rPr>
              <a:t>ООО «ФРАТРИЯ МП»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176FD97-75C5-4972-9E20-A2472A4E7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566494"/>
              </p:ext>
            </p:extLst>
          </p:nvPr>
        </p:nvGraphicFramePr>
        <p:xfrm>
          <a:off x="735345" y="2716236"/>
          <a:ext cx="6570793" cy="374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2013">
                  <a:extLst>
                    <a:ext uri="{9D8B030D-6E8A-4147-A177-3AD203B41FA5}">
                      <a16:colId xmlns:a16="http://schemas.microsoft.com/office/drawing/2014/main" val="3107853164"/>
                    </a:ext>
                  </a:extLst>
                </a:gridCol>
                <a:gridCol w="3168780">
                  <a:extLst>
                    <a:ext uri="{9D8B030D-6E8A-4147-A177-3AD203B41FA5}">
                      <a16:colId xmlns:a16="http://schemas.microsoft.com/office/drawing/2014/main" val="4188870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Разработка, производство, проектно-техническое сопровождение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649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Юридический/почтовый адрес: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614031, КРАЙ  ПЕРМСКИЙ, ГОРОД ПЕРМЬ, УЛИЦА ДОКУЧАЕВА, ДОМ 33, ОФИС 223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734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ИНН/КПП: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5903135946/590301001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43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ОГРН: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1175958050916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762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Банковские реквизиты: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Р/С 40702810729490002353 В Филиал «Нижегородский»   ОАО «Альфа-Банк»</a:t>
                      </a: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К/С 30101810200000000824</a:t>
                      </a: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БИК 042202824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58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Телефон/Факс: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8(342) 213-74-77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414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E-mail: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sale@tesso.world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623710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A5DE45F-4DDD-4144-8E7F-650A73BD069D}"/>
              </a:ext>
            </a:extLst>
          </p:cNvPr>
          <p:cNvCxnSpPr/>
          <p:nvPr/>
        </p:nvCxnSpPr>
        <p:spPr>
          <a:xfrm>
            <a:off x="731519" y="2708616"/>
            <a:ext cx="6578600" cy="0"/>
          </a:xfrm>
          <a:prstGeom prst="line">
            <a:avLst/>
          </a:prstGeom>
          <a:ln w="57150">
            <a:solidFill>
              <a:srgbClr val="009E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177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722A3-9382-4BC4-89BC-0421F5A02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720" y="365125"/>
            <a:ext cx="4358640" cy="738665"/>
          </a:xfrm>
        </p:spPr>
        <p:txBody>
          <a:bodyPr>
            <a:normAutofit/>
          </a:bodyPr>
          <a:lstStyle/>
          <a:p>
            <a:r>
              <a:rPr lang="ru-RU" sz="3600" dirty="0"/>
              <a:t>Принцип работы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5A715-E3FC-495E-9844-4E1047DBB951}"/>
              </a:ext>
            </a:extLst>
          </p:cNvPr>
          <p:cNvSpPr txBox="1"/>
          <p:nvPr/>
        </p:nvSpPr>
        <p:spPr>
          <a:xfrm>
            <a:off x="590834" y="1289686"/>
            <a:ext cx="10935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Bahnschrift Light" panose="020B0502040204020203" pitchFamily="34" charset="0"/>
              </a:rPr>
              <a:t>Главным компонентом кондиционеров TESSO является уникальный теплообменник, работающий на принципе регенеративного косвенно-испарительного охлаждения (РКИО), в котором в качестве хладагента используется обычная вода.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2A67A8-3BE4-41A3-A9C4-EA0D3B059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980" y="496709"/>
            <a:ext cx="3558540" cy="47549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C903221-6A63-4760-9948-9DF681C9EB33}"/>
              </a:ext>
            </a:extLst>
          </p:cNvPr>
          <p:cNvSpPr/>
          <p:nvPr/>
        </p:nvSpPr>
        <p:spPr>
          <a:xfrm>
            <a:off x="8452635" y="5340633"/>
            <a:ext cx="32435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Bahnschrift Light" panose="020B0502040204020203" pitchFamily="34" charset="0"/>
              </a:rPr>
              <a:t>Охлаждённый воздух, м³/ч 75-65 %(основной поток);</a:t>
            </a:r>
          </a:p>
          <a:p>
            <a:r>
              <a:rPr lang="ru-RU" sz="1400" dirty="0">
                <a:latin typeface="Bahnschrift Light" panose="020B0502040204020203" pitchFamily="34" charset="0"/>
              </a:rPr>
              <a:t>Температура Т2=Т1-∆Т, °С; Влагосодержание воздуха d2=d1, г/кг, </a:t>
            </a:r>
            <a:r>
              <a:rPr lang="ru-RU" sz="1400" dirty="0" err="1">
                <a:latin typeface="Bahnschrift Light" panose="020B0502040204020203" pitchFamily="34" charset="0"/>
              </a:rPr>
              <a:t>т.е</a:t>
            </a:r>
            <a:r>
              <a:rPr lang="ru-RU" sz="1400" dirty="0">
                <a:latin typeface="Bahnschrift Light" panose="020B0502040204020203" pitchFamily="34" charset="0"/>
              </a:rPr>
              <a:t> без изменения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1CF8546-3917-4D04-8C17-9EA3A9014F9A}"/>
              </a:ext>
            </a:extLst>
          </p:cNvPr>
          <p:cNvSpPr/>
          <p:nvPr/>
        </p:nvSpPr>
        <p:spPr>
          <a:xfrm>
            <a:off x="1676399" y="2306579"/>
            <a:ext cx="8839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Bahnschrift Light" panose="020B0502040204020203" pitchFamily="34" charset="0"/>
              </a:rPr>
              <a:t>Увлажнённый, обратно-нагретый воздух,  м³/ч (25-35 % от полного потока -  вспомогательный поток) Температура Т3°С; Влагосодержание d3&gt;(d2=d1), г/кг воздуха, относительная влажность которого, 90-100%; Расход воды G, кг/ч (1,2-1,5 л. на 1 кВт </a:t>
            </a:r>
            <a:r>
              <a:rPr lang="ru-RU" sz="1400" dirty="0" err="1">
                <a:latin typeface="Bahnschrift Light" panose="020B0502040204020203" pitchFamily="34" charset="0"/>
              </a:rPr>
              <a:t>хол</a:t>
            </a:r>
            <a:r>
              <a:rPr lang="ru-RU" sz="1400" dirty="0">
                <a:latin typeface="Bahnschrift Light" panose="020B0502040204020203" pitchFamily="34" charset="0"/>
              </a:rPr>
              <a:t>/час.)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7875686-9866-4B26-9CAE-81A9381D774B}"/>
              </a:ext>
            </a:extLst>
          </p:cNvPr>
          <p:cNvSpPr/>
          <p:nvPr/>
        </p:nvSpPr>
        <p:spPr>
          <a:xfrm>
            <a:off x="590833" y="3306836"/>
            <a:ext cx="38963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Bahnschrift Light" panose="020B0502040204020203" pitchFamily="34" charset="0"/>
              </a:rPr>
              <a:t>Горячий воздух, м³/ч 100%(полный поток);</a:t>
            </a:r>
          </a:p>
          <a:p>
            <a:r>
              <a:rPr lang="ru-RU" sz="1400" dirty="0">
                <a:latin typeface="Bahnschrift Light" panose="020B0502040204020203" pitchFamily="34" charset="0"/>
              </a:rPr>
              <a:t>Температура воздуха Т1, °С; Влагосодержание воздуха d1, г/кг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93851B1-EEB1-49AD-BC48-54E184C28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518" y="3045243"/>
            <a:ext cx="4486961" cy="361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4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4BEF1-B8DF-4DB9-9C6F-4F32EDB58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Как это работает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E2B634-3EBB-461D-92B0-8CA586FBA88F}"/>
              </a:ext>
            </a:extLst>
          </p:cNvPr>
          <p:cNvSpPr txBox="1"/>
          <p:nvPr/>
        </p:nvSpPr>
        <p:spPr>
          <a:xfrm>
            <a:off x="682638" y="1218447"/>
            <a:ext cx="1082672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Bahnschrift Light" panose="020B0502040204020203" pitchFamily="34" charset="0"/>
              </a:rPr>
              <a:t>Теплообменник регенеративного косвенно-испарительного охлаждения (РКИО) состоит из чередующихся, собранных попарно пластин капиллярно-пористого материала, имеющих с одной стороны водонепроницаемое покрытие. Они развернуты друг к другу либо с водонепроницаемой стороны, либо капиллярно-пористой поверхностью. </a:t>
            </a:r>
          </a:p>
          <a:p>
            <a:pPr algn="just"/>
            <a:endParaRPr lang="en-US" dirty="0">
              <a:latin typeface="Bahnschrift Light" panose="020B0502040204020203" pitchFamily="34" charset="0"/>
            </a:endParaRPr>
          </a:p>
          <a:p>
            <a:pPr algn="just"/>
            <a:r>
              <a:rPr lang="ru-RU" dirty="0">
                <a:latin typeface="Bahnschrift Light" panose="020B0502040204020203" pitchFamily="34" charset="0"/>
              </a:rPr>
              <a:t>Проходя сквозь теплообменник, горячий воздух (полный поток) охлаждается в каналах образуемых пластинами, развернутыми друг к другу водонепроницаемой стороной при соприкосновении с их холодной поверхностью. </a:t>
            </a:r>
          </a:p>
          <a:p>
            <a:pPr algn="just"/>
            <a:endParaRPr lang="en-US" dirty="0">
              <a:latin typeface="Bahnschrift Light" panose="020B0502040204020203" pitchFamily="34" charset="0"/>
            </a:endParaRPr>
          </a:p>
          <a:p>
            <a:pPr algn="just"/>
            <a:r>
              <a:rPr lang="ru-RU" dirty="0">
                <a:latin typeface="Bahnschrift Light" panose="020B0502040204020203" pitchFamily="34" charset="0"/>
              </a:rPr>
              <a:t>Снижение температуры самих же пластин происходит за счёт испарения воды в их капиллярно-пористом слое, при прохождении части охлажденного воздуха 25-35% от полного потока (вспомогательный поток), который двигается в противоположном направлении с обратной стороны пластин (в соседних каналах), образованных расположенными друг к другу капиллярно-пористыми поверхностями.</a:t>
            </a:r>
          </a:p>
          <a:p>
            <a:pPr algn="just"/>
            <a:endParaRPr lang="en-US" dirty="0">
              <a:latin typeface="Bahnschrift Light" panose="020B0502040204020203" pitchFamily="34" charset="0"/>
            </a:endParaRPr>
          </a:p>
          <a:p>
            <a:pPr algn="just"/>
            <a:r>
              <a:rPr lang="ru-RU" dirty="0">
                <a:latin typeface="Bahnschrift Light" panose="020B0502040204020203" pitchFamily="34" charset="0"/>
              </a:rPr>
              <a:t>Движущийся противотоком воздух (вспомогательный поток), выпаривает воду из капиллярно-пористого слоя, увлажняется и повторно нагревается (через стенку пластины), после чего он отводится в атмосферу или на технические нужды. При этом значительно большая часть (65-75% от полного потока) охлажденного воздуха направляется потребителю (основной поток)</a:t>
            </a:r>
            <a:r>
              <a:rPr lang="en-US" dirty="0">
                <a:latin typeface="Bahnschrift Light" panose="020B0502040204020203" pitchFamily="34" charset="0"/>
              </a:rPr>
              <a:t>.</a:t>
            </a:r>
            <a:endParaRPr lang="ru-RU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671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46C46-F0C9-4F01-BEEF-134C68233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720" y="365125"/>
            <a:ext cx="10083800" cy="738665"/>
          </a:xfrm>
        </p:spPr>
        <p:txBody>
          <a:bodyPr>
            <a:normAutofit/>
          </a:bodyPr>
          <a:lstStyle/>
          <a:p>
            <a:r>
              <a:rPr lang="ru-RU" sz="3600" dirty="0"/>
              <a:t>Важно знать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8669B-CBCA-4EF3-A64E-D223E0E22776}"/>
              </a:ext>
            </a:extLst>
          </p:cNvPr>
          <p:cNvSpPr txBox="1"/>
          <p:nvPr/>
        </p:nvSpPr>
        <p:spPr>
          <a:xfrm>
            <a:off x="640650" y="1859339"/>
            <a:ext cx="109106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Bahnschrift Light" panose="020B0502040204020203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Bahnschrift Light" panose="020B0502040204020203" pitchFamily="34" charset="0"/>
              </a:rPr>
              <a:t>Влажность охлажденного регенеративно косвенно-испарительным способом воздуха, поступающего к потребителю не меняется в отличии от всех иных существующих способов охлаждения, т.е. остается в естественном состоянии как в окружающей нас среде.</a:t>
            </a:r>
            <a:endParaRPr lang="en-US" dirty="0">
              <a:latin typeface="Bahnschrift Light" panose="020B0502040204020203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>
              <a:latin typeface="Bahnschrift Light" panose="020B0502040204020203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Bahnschrift Light" panose="020B0502040204020203" pitchFamily="34" charset="0"/>
              </a:rPr>
              <a:t>При увеличении влажности обрабатываемого воздуха эффективность его охлаждения снижается, но не прекращается, т.к. испарение воды происходит в капиллярах материала пластин при давлении ниже атмосферного.</a:t>
            </a:r>
            <a:endParaRPr lang="en-US" dirty="0">
              <a:latin typeface="Bahnschrift Light" panose="020B0502040204020203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>
              <a:latin typeface="Bahnschrift Light" panose="020B0502040204020203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Bahnschrift Light" panose="020B0502040204020203" pitchFamily="34" charset="0"/>
              </a:rPr>
              <a:t>Чем выше температура охлаждаемого воздуха, тем выше степень его охлаждения, что позволяет эффективно охлаждать приточный воздух даже без рециркуляции.</a:t>
            </a:r>
          </a:p>
        </p:txBody>
      </p:sp>
    </p:spTree>
    <p:extLst>
      <p:ext uri="{BB962C8B-B14F-4D97-AF65-F5344CB8AC3E}">
        <p14:creationId xmlns:p14="http://schemas.microsoft.com/office/powerpoint/2010/main" val="4270100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B3FEC-DE72-4317-8F5C-09140B39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Технические данные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E894D2-99B6-475D-8390-48A9080A13EB}"/>
              </a:ext>
            </a:extLst>
          </p:cNvPr>
          <p:cNvSpPr txBox="1"/>
          <p:nvPr/>
        </p:nvSpPr>
        <p:spPr>
          <a:xfrm>
            <a:off x="665479" y="1675247"/>
            <a:ext cx="31973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Bahnschrift Light" panose="020B0502040204020203" pitchFamily="34" charset="0"/>
              </a:rPr>
              <a:t>TESSO</a:t>
            </a:r>
            <a:r>
              <a:rPr lang="ru-RU" dirty="0">
                <a:latin typeface="Bahnschrift Light" panose="020B0502040204020203" pitchFamily="34" charset="0"/>
              </a:rPr>
              <a:t> представляет собой блочную систему. Если понадобится получить более производительную систему, вы можете соединять модули BIO между собой в любом количестве.</a:t>
            </a:r>
          </a:p>
          <a:p>
            <a:pPr algn="just"/>
            <a:r>
              <a:rPr lang="ru-RU" dirty="0">
                <a:latin typeface="Bahnschrift Light" panose="020B0502040204020203" pitchFamily="34" charset="0"/>
              </a:rPr>
              <a:t>Каждая из моделей может оснащаться различным по мощности, количеству и типу вентилятором.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05EE76-FE3C-4EC1-B53D-8FAD8FC72254}"/>
              </a:ext>
            </a:extLst>
          </p:cNvPr>
          <p:cNvSpPr txBox="1"/>
          <p:nvPr/>
        </p:nvSpPr>
        <p:spPr>
          <a:xfrm>
            <a:off x="1444625" y="936582"/>
            <a:ext cx="5985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9ECB"/>
                </a:solidFill>
                <a:latin typeface="Bahnschrift Light" panose="020B0502040204020203" pitchFamily="34" charset="0"/>
              </a:rPr>
              <a:t>Моноблочные модульные установки </a:t>
            </a:r>
            <a:r>
              <a:rPr lang="en-US" sz="2400" dirty="0">
                <a:solidFill>
                  <a:srgbClr val="009ECB"/>
                </a:solidFill>
                <a:latin typeface="Bahnschrift Light" panose="020B0502040204020203" pitchFamily="34" charset="0"/>
              </a:rPr>
              <a:t>BIO</a:t>
            </a:r>
            <a:endParaRPr lang="ru-RU" sz="2400" dirty="0">
              <a:solidFill>
                <a:srgbClr val="009ECB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2A6AC5-58E6-4DB5-A9FE-9C088AD88FB0}"/>
              </a:ext>
            </a:extLst>
          </p:cNvPr>
          <p:cNvSpPr txBox="1"/>
          <p:nvPr/>
        </p:nvSpPr>
        <p:spPr>
          <a:xfrm>
            <a:off x="870814" y="6377182"/>
            <a:ext cx="10450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ahnschrift Light" panose="020B0502040204020203" pitchFamily="34" charset="0"/>
              </a:rPr>
              <a:t>* Характеристики  взяты при температуре внешнего воздуха 45°C по сухому термометру, 19,4°С по влажному термометру.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3B176B-6DCB-491F-9C38-CB2437A75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873" y="1675248"/>
            <a:ext cx="7663647" cy="431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41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9D883E-10D7-4745-B5A1-D94841254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010" y="4371340"/>
            <a:ext cx="7459980" cy="24866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C15E4-C028-4649-ADDC-5F738AFE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Экономичность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AFC913-4ED7-431B-833B-0932C0B71DA4}"/>
              </a:ext>
            </a:extLst>
          </p:cNvPr>
          <p:cNvSpPr txBox="1"/>
          <p:nvPr/>
        </p:nvSpPr>
        <p:spPr>
          <a:xfrm>
            <a:off x="1146110" y="1362269"/>
            <a:ext cx="9899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9ECB"/>
                </a:solidFill>
                <a:latin typeface="Bahnschrift Light" panose="020B0502040204020203" pitchFamily="34" charset="0"/>
              </a:rPr>
              <a:t>Сравнение затрат с </a:t>
            </a:r>
            <a:r>
              <a:rPr lang="ru-RU" sz="2000" dirty="0" err="1">
                <a:solidFill>
                  <a:srgbClr val="009ECB"/>
                </a:solidFill>
                <a:latin typeface="Bahnschrift Light" panose="020B0502040204020203" pitchFamily="34" charset="0"/>
              </a:rPr>
              <a:t>фреоновыми</a:t>
            </a:r>
            <a:r>
              <a:rPr lang="ru-RU" sz="2000" dirty="0">
                <a:solidFill>
                  <a:srgbClr val="009ECB"/>
                </a:solidFill>
                <a:latin typeface="Bahnschrift Light" panose="020B0502040204020203" pitchFamily="34" charset="0"/>
              </a:rPr>
              <a:t> установками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309B8A-3EE3-4AB2-9DEF-1A2700292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97" y="1833499"/>
            <a:ext cx="7858006" cy="283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51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D7FDC1-F4DB-42E7-969B-8CA99CBA0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58" y="742986"/>
            <a:ext cx="3642263" cy="5448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6A35F-CDD5-4CAF-802C-48FB772D1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Преимущества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0D7D3CE-9B11-4285-AB88-AFC60712A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739" y="734457"/>
            <a:ext cx="3637703" cy="545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69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69383-A0DA-49EF-AD4D-FB8DF376C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100" y="1777789"/>
            <a:ext cx="10083800" cy="3302422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Решение для охлаждения воздуха на ГТУ</a:t>
            </a:r>
            <a:br>
              <a:rPr lang="ru-RU" sz="3600" dirty="0"/>
            </a:br>
            <a:r>
              <a:rPr lang="ru-RU" sz="3600" dirty="0"/>
              <a:t>c гарантированным </a:t>
            </a:r>
            <a:r>
              <a:rPr lang="ru-RU" sz="3600" dirty="0" err="1"/>
              <a:t>dT</a:t>
            </a:r>
            <a:r>
              <a:rPr lang="ru-RU" sz="3600" dirty="0"/>
              <a:t> 10 </a:t>
            </a:r>
            <a:r>
              <a:rPr lang="en-US" sz="3600" dirty="0"/>
              <a:t>°C</a:t>
            </a:r>
            <a:br>
              <a:rPr lang="ru-RU" sz="3600" dirty="0"/>
            </a:br>
            <a:r>
              <a:rPr lang="ru-RU" sz="3600" dirty="0"/>
              <a:t>(вне зависимости от  региона) </a:t>
            </a:r>
            <a:br>
              <a:rPr lang="ru-RU" sz="3600" dirty="0"/>
            </a:br>
            <a:r>
              <a:rPr lang="ru-RU" sz="3600" dirty="0"/>
              <a:t>для газоперекачивающих агрегатов </a:t>
            </a:r>
            <a:br>
              <a:rPr lang="ru-RU" sz="3600" dirty="0"/>
            </a:br>
            <a:r>
              <a:rPr lang="ru-RU" sz="3600" dirty="0"/>
              <a:t>мощностью  от 6 МВт до 50 МВт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F6353CA-3CB6-44E1-9A18-41A0F03E8BF8}"/>
              </a:ext>
            </a:extLst>
          </p:cNvPr>
          <p:cNvSpPr txBox="1">
            <a:spLocks/>
          </p:cNvSpPr>
          <p:nvPr/>
        </p:nvSpPr>
        <p:spPr>
          <a:xfrm>
            <a:off x="1442720" y="365125"/>
            <a:ext cx="10083800" cy="738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ECB"/>
                </a:solidFill>
                <a:latin typeface="Bahnschrift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ru-RU" sz="3600" dirty="0"/>
              <a:t>Наши возможности</a:t>
            </a:r>
          </a:p>
        </p:txBody>
      </p:sp>
    </p:spTree>
    <p:extLst>
      <p:ext uri="{BB962C8B-B14F-4D97-AF65-F5344CB8AC3E}">
        <p14:creationId xmlns:p14="http://schemas.microsoft.com/office/powerpoint/2010/main" val="3861490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91A6A3-8340-49A5-B0E0-0A6AEFCEF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23" y="4683967"/>
            <a:ext cx="10830543" cy="209938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7882F-34B2-4932-A506-D3865CAEE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0AB32C-F6CB-4703-87F7-DAC8488E5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7306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Bahnschrift Light" panose="020B0502040204020203" pitchFamily="34" charset="0"/>
              </a:rPr>
              <a:t>Разработка эффективного малобюджетного, технологичного комплекса для охлаждения воздуха ГТУ со сроком окупаемости не более 5 лет.</a:t>
            </a:r>
          </a:p>
          <a:p>
            <a:pPr marL="0" indent="0" algn="just">
              <a:buNone/>
            </a:pPr>
            <a:r>
              <a:rPr lang="ru-RU" sz="1800" dirty="0">
                <a:latin typeface="Bahnschrift Light" panose="020B0502040204020203" pitchFamily="34" charset="0"/>
              </a:rPr>
              <a:t>В ПАО «Газпром» находится в эксплуатации примерно 4000 ед. газотурбинных ГПА. мощностью от 6 МВт до 50 МВт, из них около 2000 ед. находятся в зоне летних температур 25-40 </a:t>
            </a:r>
            <a:r>
              <a:rPr lang="en-US" sz="1800" dirty="0">
                <a:latin typeface="Bahnschrift Light" panose="020B0502040204020203" pitchFamily="34" charset="0"/>
              </a:rPr>
              <a:t>°C</a:t>
            </a:r>
            <a:r>
              <a:rPr lang="ru-RU" sz="1800" dirty="0">
                <a:latin typeface="Bahnschrift Light" panose="020B0502040204020203" pitchFamily="34" charset="0"/>
              </a:rPr>
              <a:t> и относительной влажностью 35-70%.</a:t>
            </a:r>
          </a:p>
          <a:p>
            <a:pPr marL="0" indent="0" algn="just">
              <a:buNone/>
            </a:pPr>
            <a:r>
              <a:rPr lang="ru-RU" sz="1800" dirty="0">
                <a:latin typeface="Bahnschrift Light" panose="020B0502040204020203" pitchFamily="34" charset="0"/>
              </a:rPr>
              <a:t>Расчетное значение номинальной мощности ГТУ определяется температурой воздуха не более 15-20 </a:t>
            </a:r>
            <a:r>
              <a:rPr lang="en-US" sz="1800" dirty="0">
                <a:latin typeface="Bahnschrift Light" panose="020B0502040204020203" pitchFamily="34" charset="0"/>
              </a:rPr>
              <a:t>°C</a:t>
            </a:r>
            <a:r>
              <a:rPr lang="ru-RU" sz="1800" dirty="0">
                <a:latin typeface="Bahnschrift Light" panose="020B0502040204020203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>
                <a:latin typeface="Bahnschrift Light" panose="020B0502040204020203" pitchFamily="34" charset="0"/>
              </a:rPr>
              <a:t>Увеличение температуры воздуха с 15 </a:t>
            </a:r>
            <a:r>
              <a:rPr lang="en-US" sz="1800" dirty="0">
                <a:latin typeface="Bahnschrift Light" panose="020B0502040204020203" pitchFamily="34" charset="0"/>
              </a:rPr>
              <a:t>°C</a:t>
            </a:r>
            <a:r>
              <a:rPr lang="ru-RU" sz="1800" dirty="0">
                <a:latin typeface="Bahnschrift Light" panose="020B0502040204020203" pitchFamily="34" charset="0"/>
              </a:rPr>
              <a:t> до 30 </a:t>
            </a:r>
            <a:r>
              <a:rPr lang="en-US" sz="1800" dirty="0">
                <a:latin typeface="Bahnschrift Light" panose="020B0502040204020203" pitchFamily="34" charset="0"/>
              </a:rPr>
              <a:t>°C</a:t>
            </a:r>
            <a:r>
              <a:rPr lang="ru-RU" sz="1800" dirty="0">
                <a:latin typeface="Bahnschrift Light" panose="020B0502040204020203" pitchFamily="34" charset="0"/>
              </a:rPr>
              <a:t> при работе ГТУ в режиме «P-</a:t>
            </a:r>
            <a:r>
              <a:rPr lang="ru-RU" sz="1800" dirty="0" err="1">
                <a:latin typeface="Bahnschrift Light" panose="020B0502040204020203" pitchFamily="34" charset="0"/>
              </a:rPr>
              <a:t>const</a:t>
            </a:r>
            <a:r>
              <a:rPr lang="ru-RU" sz="1800" dirty="0">
                <a:latin typeface="Bahnschrift Light" panose="020B0502040204020203" pitchFamily="34" charset="0"/>
              </a:rPr>
              <a:t>», увеличивает расход топливного газа до </a:t>
            </a:r>
            <a:r>
              <a:rPr lang="ru-RU" sz="1800" b="1" u="sng" dirty="0">
                <a:latin typeface="Bahnschrift Light" panose="020B0502040204020203" pitchFamily="34" charset="0"/>
              </a:rPr>
              <a:t>3%</a:t>
            </a:r>
            <a:r>
              <a:rPr lang="ru-RU" sz="1800" dirty="0">
                <a:latin typeface="Bahnschrift Light" panose="020B0502040204020203" pitchFamily="34" charset="0"/>
              </a:rPr>
              <a:t> и уменьшает мощность на валу примерно до </a:t>
            </a:r>
            <a:r>
              <a:rPr lang="ru-RU" sz="1800" b="1" u="sng" dirty="0">
                <a:latin typeface="Bahnschrift Light" panose="020B0502040204020203" pitchFamily="34" charset="0"/>
              </a:rPr>
              <a:t>15%</a:t>
            </a:r>
            <a:r>
              <a:rPr lang="ru-RU" sz="1800" dirty="0">
                <a:latin typeface="Bahnschrift Light" panose="020B0502040204020203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>
                <a:latin typeface="Bahnschrift Light" panose="020B0502040204020203" pitchFamily="34" charset="0"/>
              </a:rPr>
              <a:t>Известные способы охлаждения воздуха: адиабатическое испарение, адиабатическое распыление (туман), АБХМ, ПАХМ, парокомпрессионные.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F343C-A7B8-4956-BBB2-7A13E9E94664}"/>
              </a:ext>
            </a:extLst>
          </p:cNvPr>
          <p:cNvSpPr txBox="1"/>
          <p:nvPr/>
        </p:nvSpPr>
        <p:spPr>
          <a:xfrm>
            <a:off x="998375" y="4842587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ahnschrift Light" panose="020B0502040204020203" pitchFamily="34" charset="0"/>
              </a:rPr>
              <a:t>Задача: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C0B608-076D-49F0-B480-B8A651F308B1}"/>
              </a:ext>
            </a:extLst>
          </p:cNvPr>
          <p:cNvSpPr txBox="1"/>
          <p:nvPr/>
        </p:nvSpPr>
        <p:spPr>
          <a:xfrm>
            <a:off x="1204123" y="5312669"/>
            <a:ext cx="9814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охладить воздух с расходом 205 000 м3/час (70 кг/с) с установкой оборудования в условиях эксплуатации и минимальным влиянием на конструкцию воздухоохладительной установки (ВОУ) и сопротивление воздухозаборного тракта ГТУ.</a:t>
            </a:r>
          </a:p>
        </p:txBody>
      </p:sp>
    </p:spTree>
    <p:extLst>
      <p:ext uri="{BB962C8B-B14F-4D97-AF65-F5344CB8AC3E}">
        <p14:creationId xmlns:p14="http://schemas.microsoft.com/office/powerpoint/2010/main" val="4344536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1518</Words>
  <Application>Microsoft Office PowerPoint</Application>
  <PresentationFormat>Широкоэкранный</PresentationFormat>
  <Paragraphs>291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Bahnschrift Light</vt:lpstr>
      <vt:lpstr>Calibri</vt:lpstr>
      <vt:lpstr>Calibri Light</vt:lpstr>
      <vt:lpstr>Roboto</vt:lpstr>
      <vt:lpstr>Тема Office</vt:lpstr>
      <vt:lpstr>TESSO</vt:lpstr>
      <vt:lpstr>Принцип работы</vt:lpstr>
      <vt:lpstr>Как это работает</vt:lpstr>
      <vt:lpstr>Важно знать</vt:lpstr>
      <vt:lpstr>Технические данные</vt:lpstr>
      <vt:lpstr>Экономичность</vt:lpstr>
      <vt:lpstr>Преимущества</vt:lpstr>
      <vt:lpstr>Решение для охлаждения воздуха на ГТУ c гарантированным dT 10 °C (вне зависимости от  региона)  для газоперекачивающих агрегатов  мощностью  от 6 МВт до 50 МВт </vt:lpstr>
      <vt:lpstr>Цель</vt:lpstr>
      <vt:lpstr>Сравнение технологий</vt:lpstr>
      <vt:lpstr>Описание технологии</vt:lpstr>
      <vt:lpstr>Расчёт инвестиций </vt:lpstr>
      <vt:lpstr>Пример фактического применения испарительного охлаждения</vt:lpstr>
      <vt:lpstr>Сравнительная эффективность с испарительной технологией и АБХМ</vt:lpstr>
      <vt:lpstr>Вывод</vt:lpstr>
      <vt:lpstr>Компания производитель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TESSO</dc:title>
  <dc:creator>Nik Carter</dc:creator>
  <cp:lastModifiedBy>Nik Carter</cp:lastModifiedBy>
  <cp:revision>136</cp:revision>
  <dcterms:created xsi:type="dcterms:W3CDTF">2020-09-09T05:29:11Z</dcterms:created>
  <dcterms:modified xsi:type="dcterms:W3CDTF">2022-05-24T17:54:17Z</dcterms:modified>
</cp:coreProperties>
</file>