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media/image30.jpg" ContentType="image/pn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56" r:id="rId2"/>
    <p:sldId id="259" r:id="rId3"/>
    <p:sldId id="281" r:id="rId4"/>
    <p:sldId id="291" r:id="rId5"/>
    <p:sldId id="282" r:id="rId6"/>
    <p:sldId id="295" r:id="rId7"/>
    <p:sldId id="299" r:id="rId8"/>
    <p:sldId id="300" r:id="rId9"/>
    <p:sldId id="298" r:id="rId10"/>
    <p:sldId id="302" r:id="rId11"/>
    <p:sldId id="301" r:id="rId12"/>
    <p:sldId id="303" r:id="rId13"/>
    <p:sldId id="277" r:id="rId14"/>
    <p:sldId id="290" r:id="rId15"/>
    <p:sldId id="273" r:id="rId16"/>
    <p:sldId id="297" r:id="rId17"/>
    <p:sldId id="286" r:id="rId1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без заголовка" id="{5CE93C09-69EA-45F6-ADFA-12998678BB2B}">
          <p14:sldIdLst>
            <p14:sldId id="256"/>
            <p14:sldId id="259"/>
            <p14:sldId id="281"/>
            <p14:sldId id="291"/>
            <p14:sldId id="282"/>
            <p14:sldId id="295"/>
            <p14:sldId id="299"/>
            <p14:sldId id="300"/>
            <p14:sldId id="298"/>
            <p14:sldId id="302"/>
            <p14:sldId id="301"/>
            <p14:sldId id="303"/>
            <p14:sldId id="277"/>
            <p14:sldId id="290"/>
            <p14:sldId id="273"/>
            <p14:sldId id="297"/>
            <p14:sldId id="286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Nik Carter" initials="NC" lastIdx="1" clrIdx="0">
    <p:extLst>
      <p:ext uri="{19B8F6BF-5375-455C-9EA6-DF929625EA0E}">
        <p15:presenceInfo xmlns:p15="http://schemas.microsoft.com/office/powerpoint/2012/main" userId="63994b2796e7a0b5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ECB"/>
    <a:srgbClr val="FF7D7D"/>
    <a:srgbClr val="CFD5EA"/>
    <a:srgbClr val="00A2C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838" autoAdjust="0"/>
    <p:restoredTop sz="94660" autoAdjust="0"/>
  </p:normalViewPr>
  <p:slideViewPr>
    <p:cSldViewPr snapToGrid="0">
      <p:cViewPr varScale="1">
        <p:scale>
          <a:sx n="85" d="100"/>
          <a:sy n="85" d="100"/>
        </p:scale>
        <p:origin x="600" y="77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64" d="100"/>
          <a:sy n="64" d="100"/>
        </p:scale>
        <p:origin x="3192" y="77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3C98C0-B64B-469A-8B45-FAA47B62985E}" type="datetimeFigureOut">
              <a:rPr lang="ru-RU" smtClean="0"/>
              <a:t>06.07.2022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E0B871-20E4-45BD-9D1F-3BCAE0F90C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50543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E0B871-20E4-45BD-9D1F-3BCAE0F90C5C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93296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EBB73D5-FE03-4E18-BC47-07D76293B33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95959"/>
            <a:ext cx="12192000" cy="285496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4B9642-372E-4183-9599-1FAC19C25F7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F6CD9E98-7B8C-446B-B95C-4EB5A36A8F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97C1717-BF42-4E40-B466-F357D2F1C8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79F6D4-8DA8-4A55-B620-5B4CE38ABD11}" type="datetimeFigureOut">
              <a:rPr lang="ru-RU" smtClean="0"/>
              <a:t>06.07.2022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6030C2A-7AE2-47DD-8543-E64409B02C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3963DB5-051E-4ED9-95ED-BBA6CD3657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AB638-8300-45AF-BD7B-5B038D1C37DA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1765F98-0667-4FD5-95E4-EB6B4507348E}"/>
              </a:ext>
            </a:extLst>
          </p:cNvPr>
          <p:cNvSpPr txBox="1"/>
          <p:nvPr userDrawn="1"/>
        </p:nvSpPr>
        <p:spPr>
          <a:xfrm>
            <a:off x="1393938" y="68956"/>
            <a:ext cx="368883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dirty="0">
                <a:solidFill>
                  <a:srgbClr val="00A2CD"/>
                </a:solidFill>
                <a:latin typeface="Halcom-Black" panose="00000A00000000000000" pitchFamily="50" charset="0"/>
              </a:rPr>
              <a:t>TESSO</a:t>
            </a:r>
            <a:endParaRPr lang="ru-RU" sz="8000" dirty="0">
              <a:solidFill>
                <a:srgbClr val="00A2CD"/>
              </a:solidFill>
              <a:latin typeface="Bahnschrift Light" panose="020B0502040204020203" pitchFamily="34" charset="0"/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171D7C98-4851-4876-BA7C-17D86EADFA5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816" y="378179"/>
            <a:ext cx="828184" cy="725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75965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32697AB-E510-43A7-91C8-286A241831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C06EDB0-1395-496C-8A0B-C5419B8A95E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0724902-3044-493C-9D38-1CBF6D6660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79F6D4-8DA8-4A55-B620-5B4CE38ABD11}" type="datetimeFigureOut">
              <a:rPr lang="ru-RU" smtClean="0"/>
              <a:t>06.07.2022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E30E9E7-3071-4716-A8BE-9070F56D2C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48ADD4A-65A3-4C84-B209-8B54BAC303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AB638-8300-45AF-BD7B-5B038D1C37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88580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A81B6149-34F0-4324-A0EC-7BE31CD3259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4B973B1-1DC7-49D6-99FB-6C68CAD77EE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A15878D-F817-471A-A28F-B6E60A1845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79F6D4-8DA8-4A55-B620-5B4CE38ABD11}" type="datetimeFigureOut">
              <a:rPr lang="ru-RU" smtClean="0"/>
              <a:t>06.07.2022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CEC83EF-1FC8-44A3-BC3B-4AC5E22407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C20DA4F-25D7-4F69-B2D0-3814F616F3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AB638-8300-45AF-BD7B-5B038D1C37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81626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BD24371-996C-4A15-9E54-66A54BEADB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2720" y="365125"/>
            <a:ext cx="10083800" cy="738665"/>
          </a:xfrm>
        </p:spPr>
        <p:txBody>
          <a:bodyPr/>
          <a:lstStyle>
            <a:lvl1pPr>
              <a:defRPr>
                <a:solidFill>
                  <a:srgbClr val="009ECB"/>
                </a:solidFill>
                <a:latin typeface="Bahnschrift Light" panose="020B0502040204020203" pitchFamily="34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3679A68-648C-444B-B75D-A4B4DB76CB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34EDF3D-6ABE-4BC5-81C4-CBD10D93FF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79F6D4-8DA8-4A55-B620-5B4CE38ABD11}" type="datetimeFigureOut">
              <a:rPr lang="ru-RU" smtClean="0"/>
              <a:t>06.07.2022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F4CC89C-593E-4FE8-AE3C-7A76BFC551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6811960-9D86-4DF5-82B6-AAF747F838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AB638-8300-45AF-BD7B-5B038D1C37DA}" type="slidenum">
              <a:rPr lang="ru-RU" smtClean="0"/>
              <a:t>‹#›</a:t>
            </a:fld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2AD7BC9-3141-409F-B5FC-494C0A6902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816" y="378179"/>
            <a:ext cx="828184" cy="725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88851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8F1D37B-8EE7-4A55-A1F3-BD5A8B451D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9CCCB31-6F12-45D8-93F5-3CD0AD7648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EA1F37E-A495-4F20-8B0B-2288705EDB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79F6D4-8DA8-4A55-B620-5B4CE38ABD11}" type="datetimeFigureOut">
              <a:rPr lang="ru-RU" smtClean="0"/>
              <a:t>06.07.2022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5CAE989-EDE4-4430-B1C8-1E345836E2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6DDB178-3EC1-43A3-95F8-5589D3DFC0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AB638-8300-45AF-BD7B-5B038D1C37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8043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A199963-88E4-4466-BC09-4A21F3AD55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C3DC54B-871A-49E3-BA26-18892D828DF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3C3F772-D6DE-43D0-8497-3E68203B50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78062F5-DB62-44D0-A5BB-EFFF957B79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79F6D4-8DA8-4A55-B620-5B4CE38ABD11}" type="datetimeFigureOut">
              <a:rPr lang="ru-RU" smtClean="0"/>
              <a:t>06.07.2022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C1A74D3-6510-4798-8A4D-3E7A41F502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C99D7DE-B4F5-4D23-8F00-E35D9E6462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AB638-8300-45AF-BD7B-5B038D1C37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9365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BE3FFFE-984E-4F9A-9239-D2C8BDD7B4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9C3A2FF-4842-42A6-9EE2-19C0F07300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6B23AE4-5FCF-44A9-9200-424CB86C2FA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ECA4E351-6338-44D1-B197-7E6E2F90CFA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C055DF02-4098-441B-A153-619D597F03F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8011739F-0827-49BA-B687-3215E81702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79F6D4-8DA8-4A55-B620-5B4CE38ABD11}" type="datetimeFigureOut">
              <a:rPr lang="ru-RU" smtClean="0"/>
              <a:t>06.07.2022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C198B9B-7BB6-4A4B-968D-EDE3418F27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D5F9CE58-BAAC-4555-BA32-E1F7190042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AB638-8300-45AF-BD7B-5B038D1C37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05947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C23DED0-811E-4C4F-AE78-376EF00E65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F403E2BB-AA00-4662-AC3A-38F34EE4A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79F6D4-8DA8-4A55-B620-5B4CE38ABD11}" type="datetimeFigureOut">
              <a:rPr lang="ru-RU" smtClean="0"/>
              <a:t>06.07.2022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CB1A9FE5-3A3E-4D62-9853-94D1D14FAE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A17DDCCE-F947-42E2-A1B4-AD72D78B32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AB638-8300-45AF-BD7B-5B038D1C37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84403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26791591-813C-40BD-9C90-6DFD854021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79F6D4-8DA8-4A55-B620-5B4CE38ABD11}" type="datetimeFigureOut">
              <a:rPr lang="ru-RU" smtClean="0"/>
              <a:t>06.07.2022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1C111A8A-10FB-4D64-B587-A4735E5353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4375B46-8C40-413A-BBD0-3C55914601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AB638-8300-45AF-BD7B-5B038D1C37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32393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F904AE0-C8DA-4621-BF0F-4D53A634D8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0EE3AAB-1615-4A0A-9DD1-D29C7B2ABE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5DD2D95-C4AE-4173-82D8-740FFC0616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1B7F060-EA6C-414F-BC73-CEDC2F9F18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79F6D4-8DA8-4A55-B620-5B4CE38ABD11}" type="datetimeFigureOut">
              <a:rPr lang="ru-RU" smtClean="0"/>
              <a:t>06.07.2022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ECBA8B5-B0B2-4CFB-B2FC-1040F727DB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A81543A-FDAA-47E8-BF6B-1492B210EA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AB638-8300-45AF-BD7B-5B038D1C37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28264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788A2B8-BE46-45C5-987B-A570F7DC49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D00C972C-2713-4DB7-BAB1-A07DC0D10FE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3512DB8-EEA2-49B5-A2E8-E89F087A397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DD76153-41D6-49C9-BA3A-DE04D18FE4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79F6D4-8DA8-4A55-B620-5B4CE38ABD11}" type="datetimeFigureOut">
              <a:rPr lang="ru-RU" smtClean="0"/>
              <a:t>06.07.2022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8A832F0-B3CA-48C4-8D98-22D931405A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CE8650B-0521-4E5E-8831-3D68C56059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AB638-8300-45AF-BD7B-5B038D1C37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72036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ABA862-2238-4AB5-A891-1D7DDE844F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2623F09-A449-4144-BAD3-2203277381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61D8C91-B7C3-4C14-8825-EABA830B7D3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79F6D4-8DA8-4A55-B620-5B4CE38ABD11}" type="datetimeFigureOut">
              <a:rPr lang="ru-RU" smtClean="0"/>
              <a:t>06.07.2022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6307DE4-2520-4230-883F-DEEA9E7F8C0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819E35C-1299-4CAF-8B0E-FBFA89016E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CAB638-8300-45AF-BD7B-5B038D1C37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00259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jp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jp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g"/><Relationship Id="rId5" Type="http://schemas.openxmlformats.org/officeDocument/2006/relationships/image" Target="../media/image25.jpg"/><Relationship Id="rId4" Type="http://schemas.openxmlformats.org/officeDocument/2006/relationships/image" Target="../media/image24.sv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4754C03-C972-4F78-AF0C-FED0615009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0241" y="2357795"/>
            <a:ext cx="6311204" cy="1655762"/>
          </a:xfrm>
        </p:spPr>
        <p:txBody>
          <a:bodyPr>
            <a:normAutofit/>
          </a:bodyPr>
          <a:lstStyle/>
          <a:p>
            <a:r>
              <a:rPr lang="ru-RU" sz="2800" dirty="0">
                <a:latin typeface="Bahnschrift Light" panose="020B0502040204020203" pitchFamily="34" charset="0"/>
              </a:rPr>
              <a:t>Технологии энергоэффективности современных систем охлаждения воздуха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40512B4-040F-4A40-958B-6317C42344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3739" y="1335946"/>
            <a:ext cx="4576261" cy="4348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09847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BCC1B8-18FE-40BA-87FE-84D347EB4C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/>
              <a:t>Пример сравнения затрат </a:t>
            </a:r>
          </a:p>
        </p:txBody>
      </p:sp>
      <p:graphicFrame>
        <p:nvGraphicFramePr>
          <p:cNvPr id="5" name="Таблица 5">
            <a:extLst>
              <a:ext uri="{FF2B5EF4-FFF2-40B4-BE49-F238E27FC236}">
                <a16:creationId xmlns:a16="http://schemas.microsoft.com/office/drawing/2014/main" id="{FA6FD125-84BD-4624-949B-34A61BEA1FE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06625967"/>
              </p:ext>
            </p:extLst>
          </p:nvPr>
        </p:nvGraphicFramePr>
        <p:xfrm>
          <a:off x="2173941" y="1470212"/>
          <a:ext cx="7844117" cy="467596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68150">
                  <a:extLst>
                    <a:ext uri="{9D8B030D-6E8A-4147-A177-3AD203B41FA5}">
                      <a16:colId xmlns:a16="http://schemas.microsoft.com/office/drawing/2014/main" val="3616354159"/>
                    </a:ext>
                  </a:extLst>
                </a:gridCol>
                <a:gridCol w="2303010">
                  <a:extLst>
                    <a:ext uri="{9D8B030D-6E8A-4147-A177-3AD203B41FA5}">
                      <a16:colId xmlns:a16="http://schemas.microsoft.com/office/drawing/2014/main" val="661274611"/>
                    </a:ext>
                  </a:extLst>
                </a:gridCol>
                <a:gridCol w="2172957">
                  <a:extLst>
                    <a:ext uri="{9D8B030D-6E8A-4147-A177-3AD203B41FA5}">
                      <a16:colId xmlns:a16="http://schemas.microsoft.com/office/drawing/2014/main" val="2256877356"/>
                    </a:ext>
                  </a:extLst>
                </a:gridCol>
              </a:tblGrid>
              <a:tr h="448236">
                <a:tc>
                  <a:txBody>
                    <a:bodyPr/>
                    <a:lstStyle/>
                    <a:p>
                      <a:pPr marL="71755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Параметр</a:t>
                      </a:r>
                      <a:endParaRPr lang="ru-RU" sz="9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rgbClr val="009ECB"/>
                    </a:solidFill>
                  </a:tcPr>
                </a:tc>
                <a:tc>
                  <a:txBody>
                    <a:bodyPr/>
                    <a:lstStyle/>
                    <a:p>
                      <a:pPr marL="71755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Кондиционер</a:t>
                      </a:r>
                      <a:r>
                        <a:rPr lang="ru-RU" sz="900" b="1" spc="2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косвенного испарения </a:t>
                      </a:r>
                      <a:r>
                        <a:rPr lang="en-US" sz="900" b="1" spc="2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TESSO</a:t>
                      </a:r>
                      <a:endParaRPr lang="ru-RU" sz="9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rgbClr val="009ECB"/>
                    </a:solidFill>
                  </a:tcPr>
                </a:tc>
                <a:tc>
                  <a:txBody>
                    <a:bodyPr/>
                    <a:lstStyle/>
                    <a:p>
                      <a:pPr marL="71755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Приточный</a:t>
                      </a:r>
                      <a:r>
                        <a:rPr lang="ru-RU" sz="900" b="1" spc="2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9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агрегат</a:t>
                      </a:r>
                      <a:r>
                        <a:rPr lang="ru-RU" sz="900" b="1" spc="25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9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 классическим фреоновым</a:t>
                      </a:r>
                      <a:r>
                        <a:rPr lang="ru-RU" sz="900" b="1" spc="5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9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охладителем</a:t>
                      </a:r>
                      <a:endParaRPr lang="ru-RU" sz="9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rgbClr val="009EC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6283308"/>
                  </a:ext>
                </a:extLst>
              </a:tr>
              <a:tr h="240000">
                <a:tc>
                  <a:txBody>
                    <a:bodyPr/>
                    <a:lstStyle/>
                    <a:p>
                      <a:pPr marL="36195" marR="79375"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Стоимость</a:t>
                      </a:r>
                      <a:r>
                        <a:rPr lang="ru-RU" sz="900" spc="3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9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эксплуатации</a:t>
                      </a:r>
                      <a:r>
                        <a:rPr lang="ru-RU" sz="900" spc="35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9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ru-RU" sz="900" spc="4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9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часа</a:t>
                      </a:r>
                      <a:r>
                        <a:rPr lang="ru-RU" sz="900" spc="3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9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оборудования,</a:t>
                      </a:r>
                      <a:r>
                        <a:rPr lang="ru-RU" sz="900" spc="3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9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руб./час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6195" marR="79375"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64,89</a:t>
                      </a:r>
                      <a:r>
                        <a:rPr lang="ru-RU" sz="900" spc="15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₽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6195" marR="79375"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339</a:t>
                      </a:r>
                      <a:r>
                        <a:rPr lang="ru-RU" sz="900" spc="2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₽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rgbClr val="FF7D7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4182582"/>
                  </a:ext>
                </a:extLst>
              </a:tr>
              <a:tr h="240000">
                <a:tc>
                  <a:txBody>
                    <a:bodyPr/>
                    <a:lstStyle/>
                    <a:p>
                      <a:pPr marL="36195" marR="79375"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Продолжительность</a:t>
                      </a:r>
                      <a:r>
                        <a:rPr lang="ru-RU" sz="900" spc="3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9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периода</a:t>
                      </a:r>
                      <a:r>
                        <a:rPr lang="ru-RU" sz="900" spc="35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9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эксплуатации,</a:t>
                      </a:r>
                      <a:r>
                        <a:rPr lang="ru-RU" sz="900" spc="3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9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</a:t>
                      </a:r>
                      <a:r>
                        <a:rPr lang="ru-RU" sz="900" spc="35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9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днях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6195" marR="79375"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60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6195" marR="79375"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60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76837011"/>
                  </a:ext>
                </a:extLst>
              </a:tr>
              <a:tr h="240000">
                <a:tc>
                  <a:txBody>
                    <a:bodyPr/>
                    <a:lstStyle/>
                    <a:p>
                      <a:pPr marL="36195" marR="79375"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Часов</a:t>
                      </a:r>
                      <a:r>
                        <a:rPr lang="ru-RU" sz="900" spc="15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работы</a:t>
                      </a:r>
                      <a:r>
                        <a:rPr lang="ru-RU" sz="900" spc="2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</a:t>
                      </a:r>
                      <a:r>
                        <a:rPr lang="ru-RU" sz="900" spc="15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день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6195" marR="79375"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6195" marR="79375"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148162148"/>
                  </a:ext>
                </a:extLst>
              </a:tr>
              <a:tr h="240000">
                <a:tc>
                  <a:txBody>
                    <a:bodyPr/>
                    <a:lstStyle/>
                    <a:p>
                      <a:pPr marL="36195" marR="79375"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Часов</a:t>
                      </a:r>
                      <a:r>
                        <a:rPr lang="ru-RU" sz="900" spc="15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работы</a:t>
                      </a:r>
                      <a:r>
                        <a:rPr lang="ru-RU" sz="900" spc="2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</a:t>
                      </a:r>
                      <a:r>
                        <a:rPr lang="ru-RU" sz="900" spc="15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6195" marR="79375"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720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6195" marR="79375"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720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92073838"/>
                  </a:ext>
                </a:extLst>
              </a:tr>
              <a:tr h="240000">
                <a:tc>
                  <a:txBody>
                    <a:bodyPr/>
                    <a:lstStyle/>
                    <a:p>
                      <a:pPr marL="36195" marR="79375"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Стоимость</a:t>
                      </a:r>
                      <a:r>
                        <a:rPr lang="ru-RU" sz="900" spc="3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энергоресурсов</a:t>
                      </a:r>
                      <a:r>
                        <a:rPr lang="ru-RU" sz="900" spc="3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руб./год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6195" marR="79375"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46</a:t>
                      </a:r>
                      <a:r>
                        <a:rPr lang="ru-RU" sz="900" spc="25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719</a:t>
                      </a:r>
                      <a:r>
                        <a:rPr lang="ru-RU" sz="900" spc="25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₽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6195" marR="79375"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244</a:t>
                      </a:r>
                      <a:r>
                        <a:rPr lang="ru-RU" sz="900" spc="2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080</a:t>
                      </a:r>
                      <a:r>
                        <a:rPr lang="ru-RU" sz="900" spc="2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₽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rgbClr val="FF7D7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80437488"/>
                  </a:ext>
                </a:extLst>
              </a:tr>
              <a:tr h="240000">
                <a:tc>
                  <a:txBody>
                    <a:bodyPr/>
                    <a:lstStyle/>
                    <a:p>
                      <a:pPr marL="36195" marR="79375"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Стоимость</a:t>
                      </a:r>
                      <a:r>
                        <a:rPr lang="ru-RU" sz="900" spc="35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обслуживания</a:t>
                      </a:r>
                      <a:r>
                        <a:rPr lang="ru-RU" sz="900" spc="4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системы,</a:t>
                      </a:r>
                      <a:r>
                        <a:rPr lang="ru-RU" sz="900" spc="35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руб./год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6195" marR="79375"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37</a:t>
                      </a:r>
                      <a:r>
                        <a:rPr lang="ru-RU" sz="900" spc="25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835</a:t>
                      </a:r>
                      <a:r>
                        <a:rPr lang="ru-RU" sz="900" spc="25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₽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6195" marR="79375"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136</a:t>
                      </a:r>
                      <a:r>
                        <a:rPr lang="ru-RU" sz="900" spc="2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472</a:t>
                      </a:r>
                      <a:r>
                        <a:rPr lang="ru-RU" sz="900" spc="2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₽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rgbClr val="FF7D7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81714216"/>
                  </a:ext>
                </a:extLst>
              </a:tr>
              <a:tr h="240000">
                <a:tc>
                  <a:txBody>
                    <a:bodyPr/>
                    <a:lstStyle/>
                    <a:p>
                      <a:pPr marL="36195" marR="79375"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b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Итого</a:t>
                      </a:r>
                      <a:r>
                        <a:rPr lang="ru-RU" sz="900" b="1" spc="2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900" b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текущие</a:t>
                      </a:r>
                      <a:r>
                        <a:rPr lang="ru-RU" sz="900" b="1" spc="25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900" b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затраты</a:t>
                      </a:r>
                      <a:r>
                        <a:rPr lang="ru-RU" sz="900" b="1" spc="2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900" b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руб./год: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6195" marR="79375"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84</a:t>
                      </a:r>
                      <a:r>
                        <a:rPr lang="ru-RU" sz="900" b="1" spc="25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9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554</a:t>
                      </a:r>
                      <a:r>
                        <a:rPr lang="ru-RU" sz="900" b="1" spc="25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9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₽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6195" marR="79375"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380</a:t>
                      </a:r>
                      <a:r>
                        <a:rPr lang="ru-RU" sz="900" b="1" spc="2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9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552</a:t>
                      </a:r>
                      <a:r>
                        <a:rPr lang="ru-RU" sz="900" b="1" spc="25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9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₽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rgbClr val="FF7D7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6659422"/>
                  </a:ext>
                </a:extLst>
              </a:tr>
              <a:tr h="240000">
                <a:tc>
                  <a:txBody>
                    <a:bodyPr/>
                    <a:lstStyle/>
                    <a:p>
                      <a:pPr marL="36195" marR="79375"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Стоимость</a:t>
                      </a:r>
                      <a:r>
                        <a:rPr lang="ru-RU" sz="900" spc="2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владения</a:t>
                      </a:r>
                      <a:r>
                        <a:rPr lang="ru-RU" sz="900" spc="35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системы</a:t>
                      </a:r>
                      <a:r>
                        <a:rPr lang="ru-RU" sz="900" spc="25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после</a:t>
                      </a:r>
                      <a:r>
                        <a:rPr lang="ru-RU" sz="900" spc="3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ru-RU" sz="900" spc="3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года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6195" marR="79375"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ru-RU" sz="900" spc="2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868</a:t>
                      </a:r>
                      <a:r>
                        <a:rPr lang="ru-RU" sz="900" spc="25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054</a:t>
                      </a:r>
                      <a:r>
                        <a:rPr lang="ru-RU" sz="900" spc="2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₽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6195" marR="79375"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</a:t>
                      </a:r>
                      <a:r>
                        <a:rPr lang="ru-RU" sz="900" spc="15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204</a:t>
                      </a:r>
                      <a:r>
                        <a:rPr lang="ru-RU" sz="900" spc="2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152</a:t>
                      </a:r>
                      <a:r>
                        <a:rPr lang="ru-RU" sz="900" spc="2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₽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rgbClr val="FF7D7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66185536"/>
                  </a:ext>
                </a:extLst>
              </a:tr>
              <a:tr h="240000">
                <a:tc>
                  <a:txBody>
                    <a:bodyPr/>
                    <a:lstStyle/>
                    <a:p>
                      <a:pPr marL="36195" marR="79375"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Стоимость</a:t>
                      </a:r>
                      <a:r>
                        <a:rPr lang="ru-RU" sz="900" spc="2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владения</a:t>
                      </a:r>
                      <a:r>
                        <a:rPr lang="ru-RU" sz="900" spc="35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системы</a:t>
                      </a:r>
                      <a:r>
                        <a:rPr lang="ru-RU" sz="900" spc="25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после</a:t>
                      </a:r>
                      <a:r>
                        <a:rPr lang="ru-RU" sz="900" spc="3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ru-RU" sz="900" spc="3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года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6195" marR="79375"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ru-RU" sz="900" spc="2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952</a:t>
                      </a:r>
                      <a:r>
                        <a:rPr lang="ru-RU" sz="900" spc="25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608</a:t>
                      </a:r>
                      <a:r>
                        <a:rPr lang="ru-RU" sz="900" spc="2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₽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6195" marR="79375"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</a:t>
                      </a:r>
                      <a:r>
                        <a:rPr lang="ru-RU" sz="900" spc="15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584</a:t>
                      </a:r>
                      <a:r>
                        <a:rPr lang="ru-RU" sz="900" spc="2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704</a:t>
                      </a:r>
                      <a:r>
                        <a:rPr lang="ru-RU" sz="900" spc="2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₽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rgbClr val="FF7D7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9789778"/>
                  </a:ext>
                </a:extLst>
              </a:tr>
              <a:tr h="240000">
                <a:tc>
                  <a:txBody>
                    <a:bodyPr/>
                    <a:lstStyle/>
                    <a:p>
                      <a:pPr marL="36195" marR="79375"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Стоимость</a:t>
                      </a:r>
                      <a:r>
                        <a:rPr lang="ru-RU" sz="900" spc="2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владения</a:t>
                      </a:r>
                      <a:r>
                        <a:rPr lang="ru-RU" sz="900" spc="35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системы</a:t>
                      </a:r>
                      <a:r>
                        <a:rPr lang="ru-RU" sz="900" spc="25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после</a:t>
                      </a:r>
                      <a:r>
                        <a:rPr lang="ru-RU" sz="900" spc="3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ru-RU" sz="900" spc="3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года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6195" marR="79375"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lang="ru-RU" sz="900" spc="2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037</a:t>
                      </a:r>
                      <a:r>
                        <a:rPr lang="ru-RU" sz="900" spc="25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162</a:t>
                      </a:r>
                      <a:r>
                        <a:rPr lang="ru-RU" sz="900" spc="2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₽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6195" marR="79375"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</a:t>
                      </a:r>
                      <a:r>
                        <a:rPr lang="ru-RU" sz="900" spc="15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965</a:t>
                      </a:r>
                      <a:r>
                        <a:rPr lang="ru-RU" sz="900" spc="2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256</a:t>
                      </a:r>
                      <a:r>
                        <a:rPr lang="ru-RU" sz="900" spc="2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₽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rgbClr val="FF7D7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27626098"/>
                  </a:ext>
                </a:extLst>
              </a:tr>
              <a:tr h="240000">
                <a:tc>
                  <a:txBody>
                    <a:bodyPr/>
                    <a:lstStyle/>
                    <a:p>
                      <a:pPr marL="36195" marR="79375"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Стоимость</a:t>
                      </a:r>
                      <a:r>
                        <a:rPr lang="ru-RU" sz="900" spc="2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владения</a:t>
                      </a:r>
                      <a:r>
                        <a:rPr lang="ru-RU" sz="900" spc="35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системы</a:t>
                      </a:r>
                      <a:r>
                        <a:rPr lang="ru-RU" sz="900" spc="25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после</a:t>
                      </a:r>
                      <a:r>
                        <a:rPr lang="ru-RU" sz="900" spc="3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lang="ru-RU" sz="900" spc="3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года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6195" marR="79375"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lang="ru-RU" sz="900" spc="2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121</a:t>
                      </a:r>
                      <a:r>
                        <a:rPr lang="ru-RU" sz="900" spc="25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716</a:t>
                      </a:r>
                      <a:r>
                        <a:rPr lang="ru-RU" sz="900" spc="2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₽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6195" marR="79375"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</a:t>
                      </a:r>
                      <a:r>
                        <a:rPr lang="ru-RU" sz="900" spc="15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345</a:t>
                      </a:r>
                      <a:r>
                        <a:rPr lang="ru-RU" sz="900" spc="2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808</a:t>
                      </a:r>
                      <a:r>
                        <a:rPr lang="ru-RU" sz="900" spc="2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₽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rgbClr val="FF7D7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116826"/>
                  </a:ext>
                </a:extLst>
              </a:tr>
              <a:tr h="240000">
                <a:tc>
                  <a:txBody>
                    <a:bodyPr/>
                    <a:lstStyle/>
                    <a:p>
                      <a:pPr marL="36195" marR="79375"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Стоимость</a:t>
                      </a:r>
                      <a:r>
                        <a:rPr lang="ru-RU" sz="900" spc="2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владения</a:t>
                      </a:r>
                      <a:r>
                        <a:rPr lang="ru-RU" sz="900" spc="35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системы</a:t>
                      </a:r>
                      <a:r>
                        <a:rPr lang="ru-RU" sz="900" spc="25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после</a:t>
                      </a:r>
                      <a:r>
                        <a:rPr lang="ru-RU" sz="900" spc="3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  <a:r>
                        <a:rPr lang="ru-RU" sz="900" spc="3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года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6195" marR="79375"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lang="ru-RU" sz="900" spc="2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206</a:t>
                      </a:r>
                      <a:r>
                        <a:rPr lang="ru-RU" sz="900" spc="25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270</a:t>
                      </a:r>
                      <a:r>
                        <a:rPr lang="ru-RU" sz="900" spc="2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₽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6195" marR="79375"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</a:t>
                      </a:r>
                      <a:r>
                        <a:rPr lang="ru-RU" sz="900" spc="15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726</a:t>
                      </a:r>
                      <a:r>
                        <a:rPr lang="ru-RU" sz="900" spc="2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360</a:t>
                      </a:r>
                      <a:r>
                        <a:rPr lang="ru-RU" sz="900" spc="2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₽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rgbClr val="FF7D7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50486307"/>
                  </a:ext>
                </a:extLst>
              </a:tr>
              <a:tr h="240000">
                <a:tc>
                  <a:txBody>
                    <a:bodyPr/>
                    <a:lstStyle/>
                    <a:p>
                      <a:pPr marL="36195" marR="79375"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Стоимость</a:t>
                      </a:r>
                      <a:r>
                        <a:rPr lang="ru-RU" sz="900" spc="2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владения</a:t>
                      </a:r>
                      <a:r>
                        <a:rPr lang="ru-RU" sz="900" spc="35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системы</a:t>
                      </a:r>
                      <a:r>
                        <a:rPr lang="ru-RU" sz="900" spc="25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после</a:t>
                      </a:r>
                      <a:r>
                        <a:rPr lang="ru-RU" sz="900" spc="3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</a:t>
                      </a:r>
                      <a:r>
                        <a:rPr lang="ru-RU" sz="900" spc="3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года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6195" marR="79375"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lang="ru-RU" sz="900" spc="2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290</a:t>
                      </a:r>
                      <a:r>
                        <a:rPr lang="ru-RU" sz="900" spc="25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824</a:t>
                      </a:r>
                      <a:r>
                        <a:rPr lang="ru-RU" sz="900" spc="2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₽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6195" marR="79375"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</a:t>
                      </a:r>
                      <a:r>
                        <a:rPr lang="ru-RU" sz="900" spc="15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106</a:t>
                      </a:r>
                      <a:r>
                        <a:rPr lang="ru-RU" sz="900" spc="2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912</a:t>
                      </a:r>
                      <a:r>
                        <a:rPr lang="ru-RU" sz="900" spc="2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₽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rgbClr val="FF7D7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00822127"/>
                  </a:ext>
                </a:extLst>
              </a:tr>
              <a:tr h="240000">
                <a:tc>
                  <a:txBody>
                    <a:bodyPr/>
                    <a:lstStyle/>
                    <a:p>
                      <a:pPr marL="36195" marR="79375"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Стоимость</a:t>
                      </a:r>
                      <a:r>
                        <a:rPr lang="ru-RU" sz="900" spc="2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владения</a:t>
                      </a:r>
                      <a:r>
                        <a:rPr lang="ru-RU" sz="900" spc="35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системы</a:t>
                      </a:r>
                      <a:r>
                        <a:rPr lang="ru-RU" sz="900" spc="25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после</a:t>
                      </a:r>
                      <a:r>
                        <a:rPr lang="ru-RU" sz="900" spc="3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</a:t>
                      </a:r>
                      <a:r>
                        <a:rPr lang="ru-RU" sz="900" spc="3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года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6195" marR="79375"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lang="ru-RU" sz="900" spc="2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375</a:t>
                      </a:r>
                      <a:r>
                        <a:rPr lang="ru-RU" sz="900" spc="25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378</a:t>
                      </a:r>
                      <a:r>
                        <a:rPr lang="ru-RU" sz="900" spc="2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₽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6195" marR="79375"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</a:t>
                      </a:r>
                      <a:r>
                        <a:rPr lang="ru-RU" sz="900" spc="15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487</a:t>
                      </a:r>
                      <a:r>
                        <a:rPr lang="ru-RU" sz="900" spc="2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464</a:t>
                      </a:r>
                      <a:r>
                        <a:rPr lang="ru-RU" sz="900" spc="2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₽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rgbClr val="FF7D7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8898488"/>
                  </a:ext>
                </a:extLst>
              </a:tr>
              <a:tr h="240000">
                <a:tc>
                  <a:txBody>
                    <a:bodyPr/>
                    <a:lstStyle/>
                    <a:p>
                      <a:pPr marL="36195" marR="79375"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Стоимость</a:t>
                      </a:r>
                      <a:r>
                        <a:rPr lang="ru-RU" sz="900" spc="2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владения</a:t>
                      </a:r>
                      <a:r>
                        <a:rPr lang="ru-RU" sz="900" spc="35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системы</a:t>
                      </a:r>
                      <a:r>
                        <a:rPr lang="ru-RU" sz="900" spc="25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после</a:t>
                      </a:r>
                      <a:r>
                        <a:rPr lang="ru-RU" sz="900" spc="3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</a:t>
                      </a:r>
                      <a:r>
                        <a:rPr lang="ru-RU" sz="900" spc="3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года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6195" marR="79375"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lang="ru-RU" sz="900" spc="2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459</a:t>
                      </a:r>
                      <a:r>
                        <a:rPr lang="ru-RU" sz="900" spc="25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932</a:t>
                      </a:r>
                      <a:r>
                        <a:rPr lang="ru-RU" sz="900" spc="2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₽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6195" marR="79375"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</a:t>
                      </a:r>
                      <a:r>
                        <a:rPr lang="ru-RU" sz="900" spc="15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868</a:t>
                      </a:r>
                      <a:r>
                        <a:rPr lang="ru-RU" sz="900" spc="2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016</a:t>
                      </a:r>
                      <a:r>
                        <a:rPr lang="ru-RU" sz="900" spc="2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₽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rgbClr val="FF7D7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28011406"/>
                  </a:ext>
                </a:extLst>
              </a:tr>
              <a:tr h="240000">
                <a:tc>
                  <a:txBody>
                    <a:bodyPr/>
                    <a:lstStyle/>
                    <a:p>
                      <a:pPr marL="36195" marR="79375"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Стоимость</a:t>
                      </a:r>
                      <a:r>
                        <a:rPr lang="ru-RU" sz="900" spc="2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владения</a:t>
                      </a:r>
                      <a:r>
                        <a:rPr lang="ru-RU" sz="900" spc="35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системы</a:t>
                      </a:r>
                      <a:r>
                        <a:rPr lang="ru-RU" sz="900" spc="25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после</a:t>
                      </a:r>
                      <a:r>
                        <a:rPr lang="ru-RU" sz="900" spc="3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</a:t>
                      </a:r>
                      <a:r>
                        <a:rPr lang="ru-RU" sz="900" spc="3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года: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6195" marR="79375"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lang="ru-RU" sz="900" spc="2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544</a:t>
                      </a:r>
                      <a:r>
                        <a:rPr lang="ru-RU" sz="900" spc="25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486</a:t>
                      </a:r>
                      <a:r>
                        <a:rPr lang="ru-RU" sz="900" spc="2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₽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6195" marR="79375"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</a:t>
                      </a:r>
                      <a:r>
                        <a:rPr lang="ru-RU" sz="900" spc="2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248</a:t>
                      </a:r>
                      <a:r>
                        <a:rPr lang="ru-RU" sz="900" spc="2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568</a:t>
                      </a:r>
                      <a:r>
                        <a:rPr lang="ru-RU" sz="900" spc="2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₽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rgbClr val="FF7D7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13430593"/>
                  </a:ext>
                </a:extLst>
              </a:tr>
              <a:tr h="240000">
                <a:tc>
                  <a:txBody>
                    <a:bodyPr/>
                    <a:lstStyle/>
                    <a:p>
                      <a:pPr marL="36195" marR="79375"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b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Стоимость</a:t>
                      </a:r>
                      <a:r>
                        <a:rPr lang="ru-RU" sz="900" b="1" spc="25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900" b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владения</a:t>
                      </a:r>
                      <a:r>
                        <a:rPr lang="ru-RU" sz="900" b="1" spc="3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900" b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системы</a:t>
                      </a:r>
                      <a:r>
                        <a:rPr lang="ru-RU" sz="900" b="1" spc="25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6195" marR="79375"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b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после</a:t>
                      </a:r>
                      <a:r>
                        <a:rPr lang="ru-RU" sz="900" b="1" spc="35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900" b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</a:t>
                      </a:r>
                      <a:r>
                        <a:rPr lang="ru-RU" sz="900" b="1" spc="3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900" b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года: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6195" marR="79375"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lang="ru-RU" sz="900" b="1" spc="2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9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629</a:t>
                      </a:r>
                      <a:r>
                        <a:rPr lang="ru-RU" sz="900" b="1" spc="25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9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040</a:t>
                      </a:r>
                      <a:r>
                        <a:rPr lang="ru-RU" sz="900" b="1" spc="2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9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₽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6195" marR="79375"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</a:t>
                      </a:r>
                      <a:r>
                        <a:rPr lang="ru-RU" sz="900" b="1" spc="2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9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629</a:t>
                      </a:r>
                      <a:r>
                        <a:rPr lang="ru-RU" sz="900" b="1" spc="2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9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120 ₽</a:t>
                      </a:r>
                      <a:r>
                        <a:rPr lang="ru-RU" sz="9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rgbClr val="FF7D7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8633507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155796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B604C7D-345A-41E9-A776-99B13C3037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dirty="0"/>
              <a:t>Пример сравнения затрат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5C6A602-B3EB-4E9C-BDCF-A91C557B39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498" y="3710277"/>
            <a:ext cx="4770168" cy="278259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ED7854C-A1AE-486E-B66A-78503E5FC1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333" y="3710277"/>
            <a:ext cx="4770169" cy="278259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A631B22-5830-41B4-A55D-1DE3BF8ABF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2591" y="1295521"/>
            <a:ext cx="3726818" cy="2173977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526C0A15-5608-4FA1-AE27-C66D9574700C}"/>
              </a:ext>
            </a:extLst>
          </p:cNvPr>
          <p:cNvSpPr/>
          <p:nvPr/>
        </p:nvSpPr>
        <p:spPr>
          <a:xfrm>
            <a:off x="617496" y="3661229"/>
            <a:ext cx="4770170" cy="457402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>
                <a:latin typeface="Bahnschrift Light" panose="020B0502040204020203" pitchFamily="34" charset="0"/>
              </a:rPr>
              <a:t>Капитальные затраты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98ED635B-8AFB-4EC1-8722-C0AF5B6DF5C9}"/>
              </a:ext>
            </a:extLst>
          </p:cNvPr>
          <p:cNvSpPr/>
          <p:nvPr/>
        </p:nvSpPr>
        <p:spPr>
          <a:xfrm>
            <a:off x="6804333" y="3661229"/>
            <a:ext cx="4770170" cy="457402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>
                <a:latin typeface="Bahnschrift Light" panose="020B0502040204020203" pitchFamily="34" charset="0"/>
              </a:rPr>
              <a:t>Общие текущие ежегодные затраты 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03DBC3F5-D21D-4A30-AC85-55817631382E}"/>
              </a:ext>
            </a:extLst>
          </p:cNvPr>
          <p:cNvSpPr/>
          <p:nvPr/>
        </p:nvSpPr>
        <p:spPr>
          <a:xfrm>
            <a:off x="3864704" y="1152838"/>
            <a:ext cx="4462591" cy="427909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>
                <a:latin typeface="Bahnschrift Light" panose="020B0502040204020203" pitchFamily="34" charset="0"/>
              </a:rPr>
              <a:t>Ежегодное электропотребление, затраты</a:t>
            </a:r>
          </a:p>
        </p:txBody>
      </p:sp>
    </p:spTree>
    <p:extLst>
      <p:ext uri="{BB962C8B-B14F-4D97-AF65-F5344CB8AC3E}">
        <p14:creationId xmlns:p14="http://schemas.microsoft.com/office/powerpoint/2010/main" val="31399042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32E42F70-2E02-4B3B-AABE-877551D1ACCB}"/>
              </a:ext>
            </a:extLst>
          </p:cNvPr>
          <p:cNvSpPr/>
          <p:nvPr/>
        </p:nvSpPr>
        <p:spPr>
          <a:xfrm>
            <a:off x="596825" y="2151529"/>
            <a:ext cx="10998348" cy="4473389"/>
          </a:xfrm>
          <a:prstGeom prst="rect">
            <a:avLst/>
          </a:prstGeom>
          <a:gradFill flip="none" rotWithShape="1">
            <a:gsLst>
              <a:gs pos="0">
                <a:srgbClr val="00A2CD">
                  <a:alpha val="36000"/>
                </a:srgbClr>
              </a:gs>
              <a:gs pos="50000">
                <a:srgbClr val="00A2CD">
                  <a:alpha val="17000"/>
                </a:srgbClr>
              </a:gs>
              <a:gs pos="100000">
                <a:schemeClr val="bg1">
                  <a:alpha val="14000"/>
                </a:schemeClr>
              </a:gs>
            </a:gsLst>
            <a:lin ang="2700000" scaled="1"/>
            <a:tileRect/>
          </a:gradFill>
          <a:ln w="3175">
            <a:solidFill>
              <a:srgbClr val="009E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80FC71-32CA-44C1-A199-F08163E3B4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/>
              <a:t>Итог сравнения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0F5D45A-38DB-4B29-B98B-6CB05D95C464}"/>
              </a:ext>
            </a:extLst>
          </p:cNvPr>
          <p:cNvSpPr txBox="1"/>
          <p:nvPr/>
        </p:nvSpPr>
        <p:spPr>
          <a:xfrm>
            <a:off x="596826" y="1371601"/>
            <a:ext cx="109983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800" dirty="0">
                <a:effectLst/>
                <a:latin typeface="Bahnschrift Ligh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Преимущества системы кондиционирования </a:t>
            </a:r>
            <a:r>
              <a:rPr lang="en-US" sz="1800" dirty="0">
                <a:effectLst/>
                <a:latin typeface="Bahnschrift Ligh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TESSO</a:t>
            </a:r>
            <a:r>
              <a:rPr lang="ru-RU" sz="1800" dirty="0">
                <a:effectLst/>
                <a:latin typeface="Bahnschrift Ligh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в сравнении с фреоновым оборудованием на примере расчета для конкретного производственного помещения:</a:t>
            </a:r>
            <a:endParaRPr lang="ru-RU" dirty="0">
              <a:latin typeface="Bahnschrift Light" panose="020B0502040204020203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606215F-A09D-4D81-958E-0659BDC75CB8}"/>
              </a:ext>
            </a:extLst>
          </p:cNvPr>
          <p:cNvSpPr txBox="1"/>
          <p:nvPr/>
        </p:nvSpPr>
        <p:spPr>
          <a:xfrm>
            <a:off x="1131121" y="2285486"/>
            <a:ext cx="9929757" cy="46287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§"/>
              <a:tabLst>
                <a:tab pos="457200" algn="l"/>
              </a:tabLst>
            </a:pPr>
            <a:r>
              <a:rPr lang="ru-RU" sz="1600" dirty="0" err="1">
                <a:effectLst/>
                <a:latin typeface="Bahnschrift Ligh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Фреоновая</a:t>
            </a:r>
            <a:r>
              <a:rPr lang="ru-RU" sz="1600" dirty="0">
                <a:effectLst/>
                <a:latin typeface="Bahnschrift Ligh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установка на 25% снижает влажность, т.е. «сушит» воздух.</a:t>
            </a: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§"/>
              <a:tabLst>
                <a:tab pos="457200" algn="l"/>
              </a:tabLst>
            </a:pPr>
            <a:r>
              <a:rPr lang="ru-RU" sz="1600" dirty="0">
                <a:effectLst/>
                <a:latin typeface="Bahnschrift Ligh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Ежегодное энергопотребление </a:t>
            </a:r>
            <a:r>
              <a:rPr lang="en-US" sz="1600" dirty="0">
                <a:effectLst/>
                <a:latin typeface="Bahnschrift Ligh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TESSO </a:t>
            </a:r>
            <a:r>
              <a:rPr lang="ru-RU" sz="1600" u="sng" dirty="0">
                <a:effectLst/>
                <a:latin typeface="Bahnschrift Ligh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 5 раз ниже, чем у </a:t>
            </a:r>
            <a:r>
              <a:rPr lang="ru-RU" sz="1600" u="sng" dirty="0" err="1">
                <a:effectLst/>
                <a:latin typeface="Bahnschrift Ligh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фреоновых</a:t>
            </a:r>
            <a:r>
              <a:rPr lang="ru-RU" sz="1600" u="sng" dirty="0">
                <a:effectLst/>
                <a:latin typeface="Bahnschrift Ligh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установок.</a:t>
            </a:r>
            <a:endParaRPr lang="ru-RU" sz="1600" dirty="0">
              <a:effectLst/>
              <a:latin typeface="Bahnschrift Light" panose="020B050204020402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§"/>
              <a:tabLst>
                <a:tab pos="457200" algn="l"/>
              </a:tabLst>
            </a:pPr>
            <a:r>
              <a:rPr lang="ru-RU" sz="1600" dirty="0">
                <a:effectLst/>
                <a:latin typeface="Bahnschrift Ligh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Стоимость ежегодного обслуживания системы TESSO </a:t>
            </a:r>
            <a:r>
              <a:rPr lang="ru-RU" sz="1600" u="sng" dirty="0">
                <a:effectLst/>
                <a:latin typeface="Bahnschrift Ligh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 3,6 раза ниже</a:t>
            </a:r>
            <a:r>
              <a:rPr lang="ru-RU" sz="1600" dirty="0">
                <a:effectLst/>
                <a:latin typeface="Bahnschrift Ligh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§"/>
              <a:tabLst>
                <a:tab pos="457200" algn="l"/>
              </a:tabLst>
            </a:pPr>
            <a:r>
              <a:rPr lang="ru-RU" sz="1600" dirty="0">
                <a:effectLst/>
                <a:latin typeface="Bahnschrift Ligh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Суммарные текущие затраты за год эксплуатации у системы TESSO </a:t>
            </a:r>
            <a:r>
              <a:rPr lang="ru-RU" sz="1600" u="sng" dirty="0">
                <a:effectLst/>
                <a:latin typeface="Bahnschrift Ligh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 4,5 раза ниже</a:t>
            </a:r>
            <a:r>
              <a:rPr lang="ru-RU" sz="1600" dirty="0">
                <a:effectLst/>
                <a:latin typeface="Bahnschrift Ligh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§"/>
              <a:tabLst>
                <a:tab pos="457200" algn="l"/>
              </a:tabLst>
            </a:pPr>
            <a:r>
              <a:rPr lang="ru-RU" sz="1600" dirty="0">
                <a:effectLst/>
                <a:latin typeface="Bahnschrift Ligh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 коэффициенту COP (отношение мощности охлаждения к потребляемой мощности) оборудование TESSO почти </a:t>
            </a:r>
            <a:r>
              <a:rPr lang="ru-RU" sz="1600" u="sng" dirty="0">
                <a:effectLst/>
                <a:latin typeface="Bahnschrift Ligh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 4 раза превосходит</a:t>
            </a:r>
            <a:r>
              <a:rPr lang="ru-RU" sz="1600" dirty="0">
                <a:effectLst/>
                <a:latin typeface="Bahnschrift Ligh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effectLst/>
                <a:latin typeface="Bahnschrift Ligh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фреоновый</a:t>
            </a:r>
            <a:r>
              <a:rPr lang="ru-RU" sz="1600" dirty="0">
                <a:effectLst/>
                <a:latin typeface="Bahnschrift Ligh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аналог.</a:t>
            </a: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§"/>
              <a:tabLst>
                <a:tab pos="457200" algn="l"/>
              </a:tabLst>
            </a:pPr>
            <a:r>
              <a:rPr lang="ru-RU" sz="1600" dirty="0">
                <a:effectLst/>
                <a:latin typeface="Bahnschrift Ligh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Стоимость оборудования TESSO </a:t>
            </a:r>
            <a:r>
              <a:rPr lang="ru-RU" sz="1600" u="sng" dirty="0">
                <a:effectLst/>
                <a:latin typeface="Bahnschrift Ligh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 13% ниже, чем </a:t>
            </a:r>
            <a:r>
              <a:rPr lang="ru-RU" sz="1600" u="sng" dirty="0" err="1">
                <a:effectLst/>
                <a:latin typeface="Bahnschrift Ligh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фреоновые</a:t>
            </a:r>
            <a:r>
              <a:rPr lang="ru-RU" sz="1600" u="sng" dirty="0">
                <a:effectLst/>
                <a:latin typeface="Bahnschrift Ligh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установки аналогичной мощности</a:t>
            </a:r>
            <a:r>
              <a:rPr lang="ru-RU" sz="1600" dirty="0">
                <a:effectLst/>
                <a:latin typeface="Bahnschrift Ligh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§"/>
              <a:tabLst>
                <a:tab pos="457200" algn="l"/>
              </a:tabLst>
            </a:pPr>
            <a:r>
              <a:rPr lang="ru-RU" sz="1600" dirty="0">
                <a:effectLst/>
                <a:latin typeface="Bahnschrift Ligh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Стоимость монтажа оборудования TESSO </a:t>
            </a:r>
            <a:r>
              <a:rPr lang="ru-RU" sz="1600" u="sng" dirty="0">
                <a:effectLst/>
                <a:latin typeface="Bahnschrift Ligh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 2,3 раза ниже</a:t>
            </a:r>
            <a:r>
              <a:rPr lang="ru-RU" sz="1600" dirty="0">
                <a:effectLst/>
                <a:latin typeface="Bahnschrift Ligh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§"/>
              <a:tabLst>
                <a:tab pos="457200" algn="l"/>
              </a:tabLst>
            </a:pPr>
            <a:r>
              <a:rPr lang="ru-RU" sz="1600" dirty="0">
                <a:effectLst/>
                <a:latin typeface="Bahnschrift Ligh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Итого суммарная стоимость оборудования и монтажа системы TESSO </a:t>
            </a:r>
            <a:r>
              <a:rPr lang="ru-RU" sz="1600" u="sng" dirty="0">
                <a:effectLst/>
                <a:latin typeface="Bahnschrift Ligh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 33% ниже</a:t>
            </a:r>
            <a:r>
              <a:rPr lang="ru-RU" sz="1600" dirty="0">
                <a:effectLst/>
                <a:latin typeface="Bahnschrift Ligh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§"/>
              <a:tabLst>
                <a:tab pos="457200" algn="l"/>
              </a:tabLst>
            </a:pPr>
            <a:r>
              <a:rPr lang="ru-RU" sz="1600" dirty="0">
                <a:effectLst/>
                <a:latin typeface="Bahnschrift Ligh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Стоимость подведения электричества к оборудованию TESSO и подключение </a:t>
            </a:r>
            <a:r>
              <a:rPr lang="ru-RU" sz="1600" u="sng" dirty="0">
                <a:effectLst/>
                <a:latin typeface="Bahnschrift Ligh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 5,6 раза ниже</a:t>
            </a:r>
            <a:r>
              <a:rPr lang="ru-RU" sz="1600" dirty="0">
                <a:effectLst/>
                <a:latin typeface="Bahnschrift Ligh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§"/>
              <a:tabLst>
                <a:tab pos="457200" algn="l"/>
              </a:tabLst>
            </a:pPr>
            <a:r>
              <a:rPr lang="ru-RU" sz="1600" dirty="0">
                <a:effectLst/>
                <a:latin typeface="Bahnschrift Ligh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Капитальные затраты на систему TESSO – </a:t>
            </a:r>
            <a:r>
              <a:rPr lang="ru-RU" sz="1600" u="sng" dirty="0">
                <a:effectLst/>
                <a:latin typeface="Bahnschrift Ligh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почти в 2 раза ниже</a:t>
            </a:r>
            <a:r>
              <a:rPr lang="ru-RU" sz="1600" dirty="0">
                <a:effectLst/>
                <a:latin typeface="Bahnschrift Ligh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§"/>
              <a:tabLst>
                <a:tab pos="457200" algn="l"/>
              </a:tabLst>
            </a:pPr>
            <a:r>
              <a:rPr lang="ru-RU" sz="1600" dirty="0">
                <a:effectLst/>
                <a:latin typeface="Bahnschrift Ligh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Стоимость эксплуатации 1 часа оборудования системы TESSO </a:t>
            </a:r>
            <a:r>
              <a:rPr lang="ru-RU" sz="1600" u="sng" dirty="0">
                <a:effectLst/>
                <a:latin typeface="Bahnschrift Ligh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 5 раз ниже</a:t>
            </a:r>
            <a:r>
              <a:rPr lang="ru-RU" sz="1600" dirty="0">
                <a:effectLst/>
                <a:latin typeface="Bahnschrift Ligh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ru-RU" sz="1600" dirty="0">
              <a:latin typeface="Bahnschrift Light" panose="020B0502040204020203" pitchFamily="34" charset="0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8850B43D-6D9D-40AD-AB04-7C160ADE6441}"/>
              </a:ext>
            </a:extLst>
          </p:cNvPr>
          <p:cNvSpPr/>
          <p:nvPr/>
        </p:nvSpPr>
        <p:spPr>
          <a:xfrm>
            <a:off x="596826" y="2151529"/>
            <a:ext cx="10998348" cy="4473389"/>
          </a:xfrm>
          <a:prstGeom prst="rect">
            <a:avLst/>
          </a:prstGeom>
          <a:noFill/>
          <a:ln w="38100">
            <a:solidFill>
              <a:srgbClr val="009E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61864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E19BF315-0312-48B0-8E10-2D5A7F2C3050}"/>
              </a:ext>
            </a:extLst>
          </p:cNvPr>
          <p:cNvSpPr/>
          <p:nvPr/>
        </p:nvSpPr>
        <p:spPr>
          <a:xfrm>
            <a:off x="585023" y="3170814"/>
            <a:ext cx="5205344" cy="1216077"/>
          </a:xfrm>
          <a:prstGeom prst="rect">
            <a:avLst/>
          </a:prstGeom>
          <a:gradFill flip="none" rotWithShape="1">
            <a:gsLst>
              <a:gs pos="0">
                <a:srgbClr val="00A2CD">
                  <a:alpha val="36000"/>
                </a:srgbClr>
              </a:gs>
              <a:gs pos="50000">
                <a:srgbClr val="00A2CD">
                  <a:alpha val="17000"/>
                </a:srgbClr>
              </a:gs>
              <a:gs pos="100000">
                <a:schemeClr val="bg1">
                  <a:alpha val="14000"/>
                </a:schemeClr>
              </a:gs>
            </a:gsLst>
            <a:lin ang="2700000" scaled="1"/>
            <a:tileRect/>
          </a:gradFill>
          <a:ln>
            <a:solidFill>
              <a:srgbClr val="00A2C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9A3B015F-79CF-412A-AF76-70AFBC3FBA10}"/>
              </a:ext>
            </a:extLst>
          </p:cNvPr>
          <p:cNvSpPr/>
          <p:nvPr/>
        </p:nvSpPr>
        <p:spPr>
          <a:xfrm>
            <a:off x="585023" y="1574467"/>
            <a:ext cx="5205344" cy="1216077"/>
          </a:xfrm>
          <a:prstGeom prst="rect">
            <a:avLst/>
          </a:prstGeom>
          <a:gradFill flip="none" rotWithShape="1">
            <a:gsLst>
              <a:gs pos="0">
                <a:srgbClr val="00A2CD">
                  <a:alpha val="36000"/>
                </a:srgbClr>
              </a:gs>
              <a:gs pos="50000">
                <a:srgbClr val="00A2CD">
                  <a:alpha val="17000"/>
                </a:srgbClr>
              </a:gs>
              <a:gs pos="100000">
                <a:schemeClr val="bg1">
                  <a:alpha val="14000"/>
                </a:schemeClr>
              </a:gs>
            </a:gsLst>
            <a:lin ang="2700000" scaled="1"/>
            <a:tileRect/>
          </a:gradFill>
          <a:ln w="3175">
            <a:solidFill>
              <a:srgbClr val="009E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6EFB91DD-CF46-4F61-A501-6C3F9A62C959}"/>
              </a:ext>
            </a:extLst>
          </p:cNvPr>
          <p:cNvSpPr/>
          <p:nvPr/>
        </p:nvSpPr>
        <p:spPr>
          <a:xfrm>
            <a:off x="6321176" y="1575135"/>
            <a:ext cx="5205344" cy="1216077"/>
          </a:xfrm>
          <a:prstGeom prst="rect">
            <a:avLst/>
          </a:prstGeom>
          <a:gradFill flip="none" rotWithShape="1">
            <a:gsLst>
              <a:gs pos="0">
                <a:srgbClr val="00A2CD">
                  <a:alpha val="36000"/>
                </a:srgbClr>
              </a:gs>
              <a:gs pos="50000">
                <a:srgbClr val="00A2CD">
                  <a:alpha val="17000"/>
                </a:srgbClr>
              </a:gs>
              <a:gs pos="100000">
                <a:schemeClr val="bg1">
                  <a:alpha val="14000"/>
                </a:schemeClr>
              </a:gs>
            </a:gsLst>
            <a:lin ang="2700000" scaled="1"/>
            <a:tileRect/>
          </a:gradFill>
          <a:ln>
            <a:solidFill>
              <a:srgbClr val="00A2C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9F4592C3-B618-4A64-8A09-2DF66B76579A}"/>
              </a:ext>
            </a:extLst>
          </p:cNvPr>
          <p:cNvSpPr/>
          <p:nvPr/>
        </p:nvSpPr>
        <p:spPr>
          <a:xfrm>
            <a:off x="6321176" y="3153314"/>
            <a:ext cx="5205344" cy="1216077"/>
          </a:xfrm>
          <a:prstGeom prst="rect">
            <a:avLst/>
          </a:prstGeom>
          <a:gradFill flip="none" rotWithShape="1">
            <a:gsLst>
              <a:gs pos="0">
                <a:srgbClr val="00A2CD">
                  <a:alpha val="36000"/>
                </a:srgbClr>
              </a:gs>
              <a:gs pos="50000">
                <a:srgbClr val="00A2CD">
                  <a:alpha val="17000"/>
                </a:srgbClr>
              </a:gs>
              <a:gs pos="100000">
                <a:schemeClr val="bg1">
                  <a:alpha val="14000"/>
                </a:schemeClr>
              </a:gs>
            </a:gsLst>
            <a:lin ang="2700000" scaled="1"/>
            <a:tileRect/>
          </a:gradFill>
          <a:ln>
            <a:solidFill>
              <a:srgbClr val="00A2C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4AA9394-D29D-4002-B5B3-51B1528225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2720" y="365125"/>
            <a:ext cx="10083800" cy="738665"/>
          </a:xfrm>
        </p:spPr>
        <p:txBody>
          <a:bodyPr>
            <a:normAutofit/>
          </a:bodyPr>
          <a:lstStyle/>
          <a:p>
            <a:r>
              <a:rPr lang="ru-RU" sz="2800" dirty="0"/>
              <a:t>Реализованные проекты 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CA5E3CA-808A-461E-A02A-ECF6AB9DC6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920" y="2078552"/>
            <a:ext cx="1511355" cy="19040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C1C1B48-858B-469B-9842-46CA6EA53D42}"/>
              </a:ext>
            </a:extLst>
          </p:cNvPr>
          <p:cNvSpPr txBox="1"/>
          <p:nvPr/>
        </p:nvSpPr>
        <p:spPr>
          <a:xfrm>
            <a:off x="2628595" y="1942922"/>
            <a:ext cx="31128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200" dirty="0">
                <a:latin typeface="Bahnschrift Light" panose="020B0502040204020203" pitchFamily="34" charset="0"/>
              </a:rPr>
              <a:t>НЕФТЕСЕРВИСНАЯ КОМПАНИЯ</a:t>
            </a:r>
          </a:p>
          <a:p>
            <a:pPr algn="just"/>
            <a:r>
              <a:rPr lang="ru-RU" sz="1200" dirty="0">
                <a:latin typeface="Bahnschrift Light" panose="020B0502040204020203" pitchFamily="34" charset="0"/>
              </a:rPr>
              <a:t>- Охлаждение производственных цехов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870C21E-8081-4D3F-A95D-BB67A5A0F094}"/>
              </a:ext>
            </a:extLst>
          </p:cNvPr>
          <p:cNvSpPr txBox="1"/>
          <p:nvPr/>
        </p:nvSpPr>
        <p:spPr>
          <a:xfrm>
            <a:off x="2628595" y="3530519"/>
            <a:ext cx="31128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latin typeface="Bahnschrift Light" panose="020B0502040204020203" pitchFamily="34" charset="0"/>
              </a:rPr>
              <a:t>ПРОИЗВОДСТВО МЕТАЛЛОПРОДУКЦИИ</a:t>
            </a:r>
          </a:p>
          <a:p>
            <a:r>
              <a:rPr lang="ru-RU" sz="1200" dirty="0">
                <a:latin typeface="Bahnschrift Light" panose="020B0502040204020203" pitchFamily="34" charset="0"/>
              </a:rPr>
              <a:t>- Охлаждение рабочих мест крановщиков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FD11AD2-1626-4E87-8C58-F248910A01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920" y="3429058"/>
            <a:ext cx="1855675" cy="664590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704A56DA-911C-4B49-AB0D-9DA5271532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5570" y="1824579"/>
            <a:ext cx="1709121" cy="726332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3D6EAB86-69B7-43F5-A062-E32EEA48A574}"/>
              </a:ext>
            </a:extLst>
          </p:cNvPr>
          <p:cNvSpPr txBox="1"/>
          <p:nvPr/>
        </p:nvSpPr>
        <p:spPr>
          <a:xfrm>
            <a:off x="8351509" y="1942921"/>
            <a:ext cx="31750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200" dirty="0">
                <a:latin typeface="Bahnschrift Light" panose="020B0502040204020203" pitchFamily="34" charset="0"/>
              </a:rPr>
              <a:t>СТАЛЕЛИТЕЙНЫЙ КОМБИНАТ</a:t>
            </a:r>
          </a:p>
          <a:p>
            <a:r>
              <a:rPr lang="ru-RU" sz="1200" dirty="0">
                <a:latin typeface="Bahnschrift Light" panose="020B0502040204020203" pitchFamily="34" charset="0"/>
              </a:rPr>
              <a:t>- Охлаждение рабочих мест крановщиков</a:t>
            </a:r>
          </a:p>
        </p:txBody>
      </p:sp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B33A9DCC-B505-43A3-816D-B94D6EF52DF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0534" y="3113409"/>
            <a:ext cx="1639192" cy="1340716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9ED57EAE-603A-45E1-999D-DFAADA9F065D}"/>
              </a:ext>
            </a:extLst>
          </p:cNvPr>
          <p:cNvSpPr txBox="1"/>
          <p:nvPr/>
        </p:nvSpPr>
        <p:spPr>
          <a:xfrm>
            <a:off x="8351508" y="3530518"/>
            <a:ext cx="306757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dirty="0">
                <a:latin typeface="Bahnschrift Light" panose="020B0502040204020203" pitchFamily="34" charset="0"/>
              </a:rPr>
              <a:t>Охлаждение ресторанных комплексов  на черноморском побережье </a:t>
            </a: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D9C1D53F-4BE7-437E-84BA-E9AB9D906B84}"/>
              </a:ext>
            </a:extLst>
          </p:cNvPr>
          <p:cNvSpPr/>
          <p:nvPr/>
        </p:nvSpPr>
        <p:spPr>
          <a:xfrm>
            <a:off x="585023" y="4761614"/>
            <a:ext cx="5205344" cy="1216077"/>
          </a:xfrm>
          <a:prstGeom prst="rect">
            <a:avLst/>
          </a:prstGeom>
          <a:gradFill flip="none" rotWithShape="1">
            <a:gsLst>
              <a:gs pos="0">
                <a:srgbClr val="00A2CD">
                  <a:alpha val="36000"/>
                </a:srgbClr>
              </a:gs>
              <a:gs pos="50000">
                <a:srgbClr val="00A2CD">
                  <a:alpha val="17000"/>
                </a:srgbClr>
              </a:gs>
              <a:gs pos="100000">
                <a:schemeClr val="bg1">
                  <a:alpha val="14000"/>
                </a:schemeClr>
              </a:gs>
            </a:gsLst>
            <a:lin ang="2700000" scaled="1"/>
            <a:tileRect/>
          </a:gradFill>
          <a:ln>
            <a:solidFill>
              <a:srgbClr val="00A2C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B0B04D3E-D3DA-4B41-84B4-FFAC4C8D330A}"/>
              </a:ext>
            </a:extLst>
          </p:cNvPr>
          <p:cNvSpPr/>
          <p:nvPr/>
        </p:nvSpPr>
        <p:spPr>
          <a:xfrm>
            <a:off x="6321176" y="4744114"/>
            <a:ext cx="5205344" cy="1216077"/>
          </a:xfrm>
          <a:prstGeom prst="rect">
            <a:avLst/>
          </a:prstGeom>
          <a:gradFill flip="none" rotWithShape="1">
            <a:gsLst>
              <a:gs pos="0">
                <a:srgbClr val="00A2CD">
                  <a:alpha val="36000"/>
                </a:srgbClr>
              </a:gs>
              <a:gs pos="50000">
                <a:srgbClr val="00A2CD">
                  <a:alpha val="17000"/>
                </a:srgbClr>
              </a:gs>
              <a:gs pos="100000">
                <a:schemeClr val="bg1">
                  <a:alpha val="14000"/>
                </a:schemeClr>
              </a:gs>
            </a:gsLst>
            <a:lin ang="2700000" scaled="1"/>
            <a:tileRect/>
          </a:gradFill>
          <a:ln>
            <a:solidFill>
              <a:srgbClr val="00A2C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39A73F6-89B9-42CF-89CF-C5846382FEDC}"/>
              </a:ext>
            </a:extLst>
          </p:cNvPr>
          <p:cNvSpPr txBox="1"/>
          <p:nvPr/>
        </p:nvSpPr>
        <p:spPr>
          <a:xfrm>
            <a:off x="2628595" y="5121319"/>
            <a:ext cx="31128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latin typeface="Bahnschrift Light" panose="020B0502040204020203" pitchFamily="34" charset="0"/>
              </a:rPr>
              <a:t>МОСКОВСКИЙ МЕТРОПОЛИТЕН</a:t>
            </a:r>
          </a:p>
          <a:p>
            <a:r>
              <a:rPr lang="ru-RU" sz="1200" dirty="0">
                <a:latin typeface="Bahnschrift Light" panose="020B0502040204020203" pitchFamily="34" charset="0"/>
              </a:rPr>
              <a:t>- Охлаждение машинного зала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7975108-A037-4C3F-8491-E550C24FD75E}"/>
              </a:ext>
            </a:extLst>
          </p:cNvPr>
          <p:cNvSpPr txBox="1"/>
          <p:nvPr/>
        </p:nvSpPr>
        <p:spPr>
          <a:xfrm>
            <a:off x="8351508" y="5046486"/>
            <a:ext cx="306757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dirty="0">
                <a:latin typeface="Bahnschrift Light" panose="020B0502040204020203" pitchFamily="34" charset="0"/>
              </a:rPr>
              <a:t>РОССИЙСКИЕ ЖЕЛЕЗНЫЕ ДОРОГИ</a:t>
            </a:r>
          </a:p>
          <a:p>
            <a:r>
              <a:rPr lang="ru-RU" sz="1200" dirty="0">
                <a:latin typeface="Bahnschrift Light" panose="020B0502040204020203" pitchFamily="34" charset="0"/>
              </a:rPr>
              <a:t>- Охлаждение вагонов класса «плацкарт» и спец.вагоны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C0E55E6-5803-4490-9289-34C90928636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976" y="4883033"/>
            <a:ext cx="941488" cy="97323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D774ADE-8318-4FDE-9961-4FB08BCE7CD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6446" y="4883033"/>
            <a:ext cx="1219793" cy="892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31771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3A37242C-642E-4A21-A692-FFA431F7F4D4}"/>
              </a:ext>
            </a:extLst>
          </p:cNvPr>
          <p:cNvSpPr/>
          <p:nvPr/>
        </p:nvSpPr>
        <p:spPr>
          <a:xfrm>
            <a:off x="696340" y="3131545"/>
            <a:ext cx="5205344" cy="1216077"/>
          </a:xfrm>
          <a:prstGeom prst="rect">
            <a:avLst/>
          </a:prstGeom>
          <a:gradFill flip="none" rotWithShape="1">
            <a:gsLst>
              <a:gs pos="0">
                <a:srgbClr val="00A2CD">
                  <a:alpha val="36000"/>
                </a:srgbClr>
              </a:gs>
              <a:gs pos="50000">
                <a:srgbClr val="00A2CD">
                  <a:alpha val="17000"/>
                </a:srgbClr>
              </a:gs>
              <a:gs pos="100000">
                <a:schemeClr val="bg1">
                  <a:alpha val="14000"/>
                </a:schemeClr>
              </a:gs>
            </a:gsLst>
            <a:lin ang="2700000" scaled="1"/>
            <a:tileRect/>
          </a:gradFill>
          <a:ln>
            <a:solidFill>
              <a:srgbClr val="00A2C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4AA9394-D29D-4002-B5B3-51B1528225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2720" y="365125"/>
            <a:ext cx="10083800" cy="738665"/>
          </a:xfrm>
        </p:spPr>
        <p:txBody>
          <a:bodyPr>
            <a:normAutofit/>
          </a:bodyPr>
          <a:lstStyle/>
          <a:p>
            <a:r>
              <a:rPr lang="ru-RU" sz="2800" dirty="0"/>
              <a:t>Крупные проекты 2022 года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860B42C-7DDB-49DA-AFBE-68B3CD1D37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447" y="3581533"/>
            <a:ext cx="1416460" cy="316100"/>
          </a:xfrm>
          <a:prstGeom prst="rect">
            <a:avLst/>
          </a:prstGeom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21A9AE3A-5042-4DA3-90F3-1F63990ADFAF}"/>
              </a:ext>
            </a:extLst>
          </p:cNvPr>
          <p:cNvSpPr/>
          <p:nvPr/>
        </p:nvSpPr>
        <p:spPr>
          <a:xfrm>
            <a:off x="696340" y="1539990"/>
            <a:ext cx="5205344" cy="1216077"/>
          </a:xfrm>
          <a:prstGeom prst="rect">
            <a:avLst/>
          </a:prstGeom>
          <a:gradFill flip="none" rotWithShape="1">
            <a:gsLst>
              <a:gs pos="0">
                <a:srgbClr val="00A2CD">
                  <a:alpha val="36000"/>
                </a:srgbClr>
              </a:gs>
              <a:gs pos="50000">
                <a:srgbClr val="00A2CD">
                  <a:alpha val="17000"/>
                </a:srgbClr>
              </a:gs>
              <a:gs pos="100000">
                <a:schemeClr val="bg1">
                  <a:alpha val="14000"/>
                </a:schemeClr>
              </a:gs>
            </a:gsLst>
            <a:lin ang="2700000" scaled="1"/>
            <a:tileRect/>
          </a:gradFill>
          <a:ln w="3175">
            <a:solidFill>
              <a:srgbClr val="009E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ED25D58-1B3F-4262-8955-3DBE3BF0A050}"/>
              </a:ext>
            </a:extLst>
          </p:cNvPr>
          <p:cNvSpPr txBox="1"/>
          <p:nvPr/>
        </p:nvSpPr>
        <p:spPr>
          <a:xfrm>
            <a:off x="2632811" y="1917195"/>
            <a:ext cx="31128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200" dirty="0">
                <a:latin typeface="Bahnschrift Light" panose="020B0502040204020203" pitchFamily="34" charset="0"/>
              </a:rPr>
              <a:t>МЕТАЛЛУРГИЧЕСКИЙ КОМБИНАТ</a:t>
            </a:r>
          </a:p>
          <a:p>
            <a:pPr algn="just"/>
            <a:r>
              <a:rPr lang="ru-RU" sz="1200" dirty="0">
                <a:latin typeface="Bahnschrift Light" panose="020B0502040204020203" pitchFamily="34" charset="0"/>
              </a:rPr>
              <a:t>- Охлаждение пультов управления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5F011DF-EFC4-4FD8-9110-1A6C1DFD5005}"/>
              </a:ext>
            </a:extLst>
          </p:cNvPr>
          <p:cNvSpPr txBox="1"/>
          <p:nvPr/>
        </p:nvSpPr>
        <p:spPr>
          <a:xfrm>
            <a:off x="2510658" y="3508750"/>
            <a:ext cx="34185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latin typeface="Bahnschrift Light" panose="020B0502040204020203" pitchFamily="34" charset="0"/>
              </a:rPr>
              <a:t>ПРИБОРОСТРОИТЕЛЬНАЯ КОМПАНИЯ</a:t>
            </a:r>
          </a:p>
          <a:p>
            <a:r>
              <a:rPr lang="ru-RU" sz="1200" dirty="0">
                <a:latin typeface="Bahnschrift Light" panose="020B0502040204020203" pitchFamily="34" charset="0"/>
              </a:rPr>
              <a:t>- Охлаждение высокоточного оборудования </a:t>
            </a: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087267B2-970B-4FC4-A409-6D22D44B49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62447" y="1759175"/>
            <a:ext cx="1382589" cy="777706"/>
          </a:xfrm>
          <a:prstGeom prst="rect">
            <a:avLst/>
          </a:prstGeom>
        </p:spPr>
      </p:pic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9852EAFB-81D2-4D77-9A86-FA38A482B977}"/>
              </a:ext>
            </a:extLst>
          </p:cNvPr>
          <p:cNvSpPr/>
          <p:nvPr/>
        </p:nvSpPr>
        <p:spPr>
          <a:xfrm>
            <a:off x="3493328" y="4723098"/>
            <a:ext cx="5205344" cy="1216077"/>
          </a:xfrm>
          <a:prstGeom prst="rect">
            <a:avLst/>
          </a:prstGeom>
          <a:gradFill flip="none" rotWithShape="1">
            <a:gsLst>
              <a:gs pos="0">
                <a:srgbClr val="00A2CD">
                  <a:alpha val="36000"/>
                </a:srgbClr>
              </a:gs>
              <a:gs pos="50000">
                <a:srgbClr val="00A2CD">
                  <a:alpha val="17000"/>
                </a:srgbClr>
              </a:gs>
              <a:gs pos="100000">
                <a:schemeClr val="bg1">
                  <a:alpha val="14000"/>
                </a:schemeClr>
              </a:gs>
            </a:gsLst>
            <a:lin ang="2700000" scaled="1"/>
            <a:tileRect/>
          </a:gradFill>
          <a:ln>
            <a:solidFill>
              <a:srgbClr val="00A2C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3D1DCB9-E670-4F73-AE2D-863DA7FDF107}"/>
              </a:ext>
            </a:extLst>
          </p:cNvPr>
          <p:cNvSpPr txBox="1"/>
          <p:nvPr/>
        </p:nvSpPr>
        <p:spPr>
          <a:xfrm>
            <a:off x="5307646" y="5100305"/>
            <a:ext cx="34185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latin typeface="Bahnschrift Light" panose="020B0502040204020203" pitchFamily="34" charset="0"/>
              </a:rPr>
              <a:t>Охлаждение в качестве центрального кондиционирования</a:t>
            </a:r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218B393C-B1F2-4E5F-AEDD-419862EFB95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67" t="19801" r="18167" b="19801"/>
          <a:stretch/>
        </p:blipFill>
        <p:spPr>
          <a:xfrm>
            <a:off x="4124721" y="4951347"/>
            <a:ext cx="551532" cy="523220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461FB1FA-3A01-43B6-80F7-11094C06126E}"/>
              </a:ext>
            </a:extLst>
          </p:cNvPr>
          <p:cNvSpPr txBox="1"/>
          <p:nvPr/>
        </p:nvSpPr>
        <p:spPr>
          <a:xfrm>
            <a:off x="3493328" y="5467053"/>
            <a:ext cx="193647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dirty="0">
                <a:solidFill>
                  <a:srgbClr val="227968"/>
                </a:solidFill>
                <a:latin typeface="Bahnschrift Light" panose="020B0502040204020203" pitchFamily="34" charset="0"/>
              </a:rPr>
              <a:t>Мечеть в Шымкенте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7CC0D126-1325-4896-8262-040DAF4117CA}"/>
              </a:ext>
            </a:extLst>
          </p:cNvPr>
          <p:cNvSpPr/>
          <p:nvPr/>
        </p:nvSpPr>
        <p:spPr>
          <a:xfrm>
            <a:off x="6262831" y="3131545"/>
            <a:ext cx="5205344" cy="1216077"/>
          </a:xfrm>
          <a:prstGeom prst="rect">
            <a:avLst/>
          </a:prstGeom>
          <a:gradFill flip="none" rotWithShape="1">
            <a:gsLst>
              <a:gs pos="0">
                <a:srgbClr val="00A2CD">
                  <a:alpha val="36000"/>
                </a:srgbClr>
              </a:gs>
              <a:gs pos="50000">
                <a:srgbClr val="00A2CD">
                  <a:alpha val="17000"/>
                </a:srgbClr>
              </a:gs>
              <a:gs pos="100000">
                <a:schemeClr val="bg1">
                  <a:alpha val="14000"/>
                </a:schemeClr>
              </a:gs>
            </a:gsLst>
            <a:lin ang="2700000" scaled="1"/>
            <a:tileRect/>
          </a:gradFill>
          <a:ln>
            <a:solidFill>
              <a:srgbClr val="00A2C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600387A5-8122-4806-BBBD-A2E2AB3FB256}"/>
              </a:ext>
            </a:extLst>
          </p:cNvPr>
          <p:cNvSpPr/>
          <p:nvPr/>
        </p:nvSpPr>
        <p:spPr>
          <a:xfrm>
            <a:off x="6262831" y="1539990"/>
            <a:ext cx="5205344" cy="1216077"/>
          </a:xfrm>
          <a:prstGeom prst="rect">
            <a:avLst/>
          </a:prstGeom>
          <a:gradFill flip="none" rotWithShape="1">
            <a:gsLst>
              <a:gs pos="0">
                <a:srgbClr val="00A2CD">
                  <a:alpha val="36000"/>
                </a:srgbClr>
              </a:gs>
              <a:gs pos="50000">
                <a:srgbClr val="00A2CD">
                  <a:alpha val="17000"/>
                </a:srgbClr>
              </a:gs>
              <a:gs pos="100000">
                <a:schemeClr val="bg1">
                  <a:alpha val="14000"/>
                </a:schemeClr>
              </a:gs>
            </a:gsLst>
            <a:lin ang="2700000" scaled="1"/>
            <a:tileRect/>
          </a:gradFill>
          <a:ln w="3175">
            <a:solidFill>
              <a:srgbClr val="009E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E2493FD-D437-457E-B38A-11C2B92B6B34}"/>
              </a:ext>
            </a:extLst>
          </p:cNvPr>
          <p:cNvSpPr txBox="1"/>
          <p:nvPr/>
        </p:nvSpPr>
        <p:spPr>
          <a:xfrm>
            <a:off x="8229982" y="1727811"/>
            <a:ext cx="31128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latin typeface="Bahnschrift Light" panose="020B0502040204020203" pitchFamily="34" charset="0"/>
              </a:rPr>
              <a:t>ТЕХНИЧЕСКОЕ ОБСЛУЖИВАНИЕ И РЕМОНТ АВИАЦИОННЫХ СУДОВО</a:t>
            </a:r>
          </a:p>
          <a:p>
            <a:pPr algn="just"/>
            <a:r>
              <a:rPr lang="ru-RU" sz="1200" dirty="0">
                <a:latin typeface="Bahnschrift Light" panose="020B0502040204020203" pitchFamily="34" charset="0"/>
              </a:rPr>
              <a:t>- модернизация приточно-вытяжной вентиляции с охлаждением воздуха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7C61C16-6B0E-4CC1-BB8B-7C72D73FEF72}"/>
              </a:ext>
            </a:extLst>
          </p:cNvPr>
          <p:cNvSpPr txBox="1"/>
          <p:nvPr/>
        </p:nvSpPr>
        <p:spPr>
          <a:xfrm>
            <a:off x="8252869" y="3508750"/>
            <a:ext cx="34185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solidFill>
                  <a:srgbClr val="333333"/>
                </a:solidFill>
                <a:latin typeface="YS Text"/>
              </a:rPr>
              <a:t>ИНЖИНИРИНГОВАЯ КОМПАНИЯ «РОСАТОМ»</a:t>
            </a:r>
            <a:br>
              <a:rPr lang="ru-RU" sz="1200" dirty="0">
                <a:solidFill>
                  <a:srgbClr val="333333"/>
                </a:solidFill>
                <a:latin typeface="YS Text"/>
              </a:rPr>
            </a:br>
            <a:r>
              <a:rPr lang="ru-RU" sz="1200" dirty="0">
                <a:latin typeface="Bahnschrift Light" panose="020B0502040204020203" pitchFamily="34" charset="0"/>
              </a:rPr>
              <a:t>- Охлаждение машинных залов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DE04CCA-78E8-4448-99C4-82373DA6CBB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3544" y="1952160"/>
            <a:ext cx="1382589" cy="39173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6D81626-548A-4163-B981-14F5C3EB544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6429" y="3235477"/>
            <a:ext cx="1016818" cy="1008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06657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CD6A35F-CDD5-4CAF-802C-48FB772D13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000" dirty="0"/>
              <a:t>Предложение региональным партнёрам по освоению рынка кондиционирования систем охлаждения воздуха, продукции </a:t>
            </a:r>
            <a:r>
              <a:rPr lang="en-US" sz="2000" dirty="0"/>
              <a:t>BIO </a:t>
            </a:r>
            <a:r>
              <a:rPr lang="ru-RU" sz="2000" dirty="0"/>
              <a:t>и </a:t>
            </a:r>
            <a:r>
              <a:rPr lang="en-US" sz="2000" dirty="0"/>
              <a:t>H-BIO</a:t>
            </a:r>
            <a:endParaRPr lang="ru-RU" sz="2000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BEDEAE2-F68D-4574-8F82-F732079894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7050" y="1436782"/>
            <a:ext cx="7917900" cy="4883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71693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3138851-EDCC-42C5-AF47-28521597C8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9037" y="1220331"/>
            <a:ext cx="9089786" cy="5413552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6E95A7C-29DB-470E-9FD4-AEEE6AEC0B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/>
              <a:t>Бизнес-модель</a:t>
            </a:r>
          </a:p>
        </p:txBody>
      </p:sp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BD52DDC8-32AF-4396-9914-2196749896AA}"/>
              </a:ext>
            </a:extLst>
          </p:cNvPr>
          <p:cNvSpPr/>
          <p:nvPr/>
        </p:nvSpPr>
        <p:spPr>
          <a:xfrm>
            <a:off x="1442720" y="1602741"/>
            <a:ext cx="3075492" cy="3861230"/>
          </a:xfrm>
          <a:prstGeom prst="roundRect">
            <a:avLst/>
          </a:prstGeom>
          <a:noFill/>
          <a:ln w="28575">
            <a:solidFill>
              <a:srgbClr val="009E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97C27DDE-B433-413C-931B-F7009EF7EEF2}"/>
              </a:ext>
            </a:extLst>
          </p:cNvPr>
          <p:cNvSpPr/>
          <p:nvPr/>
        </p:nvSpPr>
        <p:spPr>
          <a:xfrm>
            <a:off x="5774054" y="1602740"/>
            <a:ext cx="1325881" cy="1055371"/>
          </a:xfrm>
          <a:prstGeom prst="roundRect">
            <a:avLst/>
          </a:prstGeom>
          <a:noFill/>
          <a:ln w="28575">
            <a:solidFill>
              <a:srgbClr val="009E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: скругленные углы 13">
            <a:extLst>
              <a:ext uri="{FF2B5EF4-FFF2-40B4-BE49-F238E27FC236}">
                <a16:creationId xmlns:a16="http://schemas.microsoft.com/office/drawing/2014/main" id="{D7EE6BFB-D3CA-4113-BD25-05A2009795C3}"/>
              </a:ext>
            </a:extLst>
          </p:cNvPr>
          <p:cNvSpPr/>
          <p:nvPr/>
        </p:nvSpPr>
        <p:spPr>
          <a:xfrm>
            <a:off x="9036816" y="1602740"/>
            <a:ext cx="1859784" cy="517683"/>
          </a:xfrm>
          <a:prstGeom prst="roundRect">
            <a:avLst/>
          </a:prstGeom>
          <a:noFill/>
          <a:ln w="28575">
            <a:solidFill>
              <a:srgbClr val="009E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Прямоугольник: скругленные углы 27">
            <a:extLst>
              <a:ext uri="{FF2B5EF4-FFF2-40B4-BE49-F238E27FC236}">
                <a16:creationId xmlns:a16="http://schemas.microsoft.com/office/drawing/2014/main" id="{00F70C0A-745C-4FA4-932D-A0378A08AA55}"/>
              </a:ext>
            </a:extLst>
          </p:cNvPr>
          <p:cNvSpPr/>
          <p:nvPr/>
        </p:nvSpPr>
        <p:spPr>
          <a:xfrm>
            <a:off x="5774053" y="3005670"/>
            <a:ext cx="1325881" cy="1055371"/>
          </a:xfrm>
          <a:prstGeom prst="roundRect">
            <a:avLst/>
          </a:prstGeom>
          <a:noFill/>
          <a:ln w="28575">
            <a:solidFill>
              <a:srgbClr val="009E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Прямоугольник: скругленные углы 29">
            <a:extLst>
              <a:ext uri="{FF2B5EF4-FFF2-40B4-BE49-F238E27FC236}">
                <a16:creationId xmlns:a16="http://schemas.microsoft.com/office/drawing/2014/main" id="{0E961042-CC7A-4FFE-8E2D-6ED999A366D7}"/>
              </a:ext>
            </a:extLst>
          </p:cNvPr>
          <p:cNvSpPr/>
          <p:nvPr/>
        </p:nvSpPr>
        <p:spPr>
          <a:xfrm>
            <a:off x="5774052" y="4408600"/>
            <a:ext cx="1325881" cy="1055371"/>
          </a:xfrm>
          <a:prstGeom prst="roundRect">
            <a:avLst/>
          </a:prstGeom>
          <a:noFill/>
          <a:ln w="28575">
            <a:solidFill>
              <a:srgbClr val="009E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Прямоугольник: скругленные углы 30">
            <a:extLst>
              <a:ext uri="{FF2B5EF4-FFF2-40B4-BE49-F238E27FC236}">
                <a16:creationId xmlns:a16="http://schemas.microsoft.com/office/drawing/2014/main" id="{8210F93B-C836-471A-8F70-3054DE46BDB2}"/>
              </a:ext>
            </a:extLst>
          </p:cNvPr>
          <p:cNvSpPr/>
          <p:nvPr/>
        </p:nvSpPr>
        <p:spPr>
          <a:xfrm>
            <a:off x="9036814" y="2171592"/>
            <a:ext cx="1859784" cy="486519"/>
          </a:xfrm>
          <a:prstGeom prst="roundRect">
            <a:avLst/>
          </a:prstGeom>
          <a:noFill/>
          <a:ln w="28575">
            <a:solidFill>
              <a:srgbClr val="009E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Прямоугольник: скругленные углы 31">
            <a:extLst>
              <a:ext uri="{FF2B5EF4-FFF2-40B4-BE49-F238E27FC236}">
                <a16:creationId xmlns:a16="http://schemas.microsoft.com/office/drawing/2014/main" id="{AA95B75E-3B97-46F5-9ACD-546B9945CF19}"/>
              </a:ext>
            </a:extLst>
          </p:cNvPr>
          <p:cNvSpPr/>
          <p:nvPr/>
        </p:nvSpPr>
        <p:spPr>
          <a:xfrm>
            <a:off x="9036814" y="3003307"/>
            <a:ext cx="1859784" cy="486519"/>
          </a:xfrm>
          <a:prstGeom prst="roundRect">
            <a:avLst/>
          </a:prstGeom>
          <a:noFill/>
          <a:ln w="28575">
            <a:solidFill>
              <a:srgbClr val="009E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Прямоугольник: скругленные углы 32">
            <a:extLst>
              <a:ext uri="{FF2B5EF4-FFF2-40B4-BE49-F238E27FC236}">
                <a16:creationId xmlns:a16="http://schemas.microsoft.com/office/drawing/2014/main" id="{02986E1E-5F2D-4143-BD94-F3B050984CC0}"/>
              </a:ext>
            </a:extLst>
          </p:cNvPr>
          <p:cNvSpPr/>
          <p:nvPr/>
        </p:nvSpPr>
        <p:spPr>
          <a:xfrm>
            <a:off x="9036814" y="3540995"/>
            <a:ext cx="1859784" cy="494167"/>
          </a:xfrm>
          <a:prstGeom prst="roundRect">
            <a:avLst/>
          </a:prstGeom>
          <a:noFill/>
          <a:ln w="28575">
            <a:solidFill>
              <a:srgbClr val="009E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Прямоугольник: скругленные углы 33">
            <a:extLst>
              <a:ext uri="{FF2B5EF4-FFF2-40B4-BE49-F238E27FC236}">
                <a16:creationId xmlns:a16="http://schemas.microsoft.com/office/drawing/2014/main" id="{4EB2A9BC-6E45-4716-BB98-C42DCDB1718E}"/>
              </a:ext>
            </a:extLst>
          </p:cNvPr>
          <p:cNvSpPr/>
          <p:nvPr/>
        </p:nvSpPr>
        <p:spPr>
          <a:xfrm>
            <a:off x="9036814" y="4405553"/>
            <a:ext cx="1859784" cy="494167"/>
          </a:xfrm>
          <a:prstGeom prst="roundRect">
            <a:avLst/>
          </a:prstGeom>
          <a:noFill/>
          <a:ln w="28575">
            <a:solidFill>
              <a:srgbClr val="009E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Прямоугольник: скругленные углы 34">
            <a:extLst>
              <a:ext uri="{FF2B5EF4-FFF2-40B4-BE49-F238E27FC236}">
                <a16:creationId xmlns:a16="http://schemas.microsoft.com/office/drawing/2014/main" id="{102856DE-AE43-40BD-ABD8-956A5CAD5EA7}"/>
              </a:ext>
            </a:extLst>
          </p:cNvPr>
          <p:cNvSpPr/>
          <p:nvPr/>
        </p:nvSpPr>
        <p:spPr>
          <a:xfrm>
            <a:off x="9036814" y="4950383"/>
            <a:ext cx="1859784" cy="513588"/>
          </a:xfrm>
          <a:prstGeom prst="roundRect">
            <a:avLst/>
          </a:prstGeom>
          <a:noFill/>
          <a:ln w="28575">
            <a:solidFill>
              <a:srgbClr val="009E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39054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Таблица 10">
            <a:extLst>
              <a:ext uri="{FF2B5EF4-FFF2-40B4-BE49-F238E27FC236}">
                <a16:creationId xmlns:a16="http://schemas.microsoft.com/office/drawing/2014/main" id="{EC5CF9B8-A04A-4248-AEC3-A85564E3887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74205690"/>
              </p:ext>
            </p:extLst>
          </p:nvPr>
        </p:nvGraphicFramePr>
        <p:xfrm>
          <a:off x="6165864" y="2873306"/>
          <a:ext cx="5360655" cy="73151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6456">
                  <a:extLst>
                    <a:ext uri="{9D8B030D-6E8A-4147-A177-3AD203B41FA5}">
                      <a16:colId xmlns:a16="http://schemas.microsoft.com/office/drawing/2014/main" val="3107853164"/>
                    </a:ext>
                  </a:extLst>
                </a:gridCol>
                <a:gridCol w="3124199">
                  <a:extLst>
                    <a:ext uri="{9D8B030D-6E8A-4147-A177-3AD203B41FA5}">
                      <a16:colId xmlns:a16="http://schemas.microsoft.com/office/drawing/2014/main" val="4188870180"/>
                    </a:ext>
                  </a:extLst>
                </a:gridCol>
              </a:tblGrid>
              <a:tr h="73151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latin typeface="Bahnschrift Light" panose="020B0502040204020203" pitchFamily="34" charset="0"/>
                        </a:rPr>
                        <a:t>Юридический/почтовый адрес: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>
                          <a:solidFill>
                            <a:schemeClr val="tx1"/>
                          </a:solidFill>
                          <a:latin typeface="Bahnschrift Light" panose="020B0502040204020203" pitchFamily="34" charset="0"/>
                        </a:rPr>
                        <a:t>614031, Пермский край, г. Пермь, ул. Докучаева, д. 33, офис 223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82734421"/>
                  </a:ext>
                </a:extLst>
              </a:tr>
            </a:tbl>
          </a:graphicData>
        </a:graphic>
      </p:graphicFrame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4AA9394-D29D-4002-B5B3-51B1528225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2720" y="365125"/>
            <a:ext cx="10083800" cy="738665"/>
          </a:xfrm>
        </p:spPr>
        <p:txBody>
          <a:bodyPr>
            <a:normAutofit/>
          </a:bodyPr>
          <a:lstStyle/>
          <a:p>
            <a:r>
              <a:rPr lang="ru-RU" sz="2800" dirty="0"/>
              <a:t>Группа компаний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937E7B1-1EE5-4F24-9C96-4C22062B68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3413" y="257577"/>
            <a:ext cx="846213" cy="84621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2182BA2-BE3F-4C65-9741-97E1B8B89309}"/>
              </a:ext>
            </a:extLst>
          </p:cNvPr>
          <p:cNvSpPr txBox="1"/>
          <p:nvPr/>
        </p:nvSpPr>
        <p:spPr>
          <a:xfrm>
            <a:off x="9427678" y="411291"/>
            <a:ext cx="22012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>
                <a:latin typeface="Bahnschrift Light" panose="020B0502040204020203" pitchFamily="34" charset="0"/>
              </a:rPr>
              <a:t>г.Пермь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AE6F6229-0F66-458A-9AFE-1C9AA11BE2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1633" y="1608623"/>
            <a:ext cx="1466850" cy="9779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003879BB-0C50-4249-BF8A-5DDA9284A71A}"/>
              </a:ext>
            </a:extLst>
          </p:cNvPr>
          <p:cNvSpPr txBox="1"/>
          <p:nvPr/>
        </p:nvSpPr>
        <p:spPr>
          <a:xfrm>
            <a:off x="8050800" y="1843017"/>
            <a:ext cx="20890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>
                <a:latin typeface="Podkova" pitchFamily="2" charset="-52"/>
              </a:rPr>
              <a:t>ФРАТРИЯ МП</a:t>
            </a:r>
          </a:p>
        </p:txBody>
      </p:sp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4176FD97-75C5-4972-9E20-A2472A4E751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91668819"/>
              </p:ext>
            </p:extLst>
          </p:nvPr>
        </p:nvGraphicFramePr>
        <p:xfrm>
          <a:off x="735346" y="2873301"/>
          <a:ext cx="5387089" cy="73151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41534">
                  <a:extLst>
                    <a:ext uri="{9D8B030D-6E8A-4147-A177-3AD203B41FA5}">
                      <a16:colId xmlns:a16="http://schemas.microsoft.com/office/drawing/2014/main" val="3107853164"/>
                    </a:ext>
                  </a:extLst>
                </a:gridCol>
                <a:gridCol w="3145555">
                  <a:extLst>
                    <a:ext uri="{9D8B030D-6E8A-4147-A177-3AD203B41FA5}">
                      <a16:colId xmlns:a16="http://schemas.microsoft.com/office/drawing/2014/main" val="4188870180"/>
                    </a:ext>
                  </a:extLst>
                </a:gridCol>
              </a:tblGrid>
              <a:tr h="73151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latin typeface="Bahnschrift Light" panose="020B0502040204020203" pitchFamily="34" charset="0"/>
                        </a:rPr>
                        <a:t>Юридический/почтовый адрес: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>
                          <a:solidFill>
                            <a:schemeClr val="tx1"/>
                          </a:solidFill>
                          <a:latin typeface="Bahnschrift Light" panose="020B0502040204020203" pitchFamily="34" charset="0"/>
                        </a:rPr>
                        <a:t>614023, Пермский Край, г. Пермь, ул. Буксирная, д. 4, к. 4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82734421"/>
                  </a:ext>
                </a:extLst>
              </a:tr>
            </a:tbl>
          </a:graphicData>
        </a:graphic>
      </p:graphicFrame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id="{EA5DE45F-4DDD-4144-8E7F-650A73BD069D}"/>
              </a:ext>
            </a:extLst>
          </p:cNvPr>
          <p:cNvCxnSpPr>
            <a:cxnSpLocks/>
          </p:cNvCxnSpPr>
          <p:nvPr/>
        </p:nvCxnSpPr>
        <p:spPr>
          <a:xfrm>
            <a:off x="731518" y="2712132"/>
            <a:ext cx="10795001" cy="0"/>
          </a:xfrm>
          <a:prstGeom prst="line">
            <a:avLst/>
          </a:prstGeom>
          <a:ln w="57150">
            <a:solidFill>
              <a:srgbClr val="009EC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2" name="Таблица 11">
            <a:extLst>
              <a:ext uri="{FF2B5EF4-FFF2-40B4-BE49-F238E27FC236}">
                <a16:creationId xmlns:a16="http://schemas.microsoft.com/office/drawing/2014/main" id="{966BF2C2-FFBC-4B7F-9165-5BF601B2931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83539137"/>
              </p:ext>
            </p:extLst>
          </p:nvPr>
        </p:nvGraphicFramePr>
        <p:xfrm>
          <a:off x="3450604" y="4320475"/>
          <a:ext cx="5290792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45396">
                  <a:extLst>
                    <a:ext uri="{9D8B030D-6E8A-4147-A177-3AD203B41FA5}">
                      <a16:colId xmlns:a16="http://schemas.microsoft.com/office/drawing/2014/main" val="3107853164"/>
                    </a:ext>
                  </a:extLst>
                </a:gridCol>
                <a:gridCol w="2645396">
                  <a:extLst>
                    <a:ext uri="{9D8B030D-6E8A-4147-A177-3AD203B41FA5}">
                      <a16:colId xmlns:a16="http://schemas.microsoft.com/office/drawing/2014/main" val="4188870180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latin typeface="Bahnschrift Light" panose="020B0502040204020203" pitchFamily="34" charset="0"/>
                        </a:rPr>
                        <a:t>Контакты: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400" b="0" dirty="0">
                        <a:solidFill>
                          <a:schemeClr val="tx1"/>
                        </a:solidFill>
                        <a:latin typeface="Bahnschrift Light" panose="020B0502040204020203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36495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latin typeface="Bahnschrift Light" panose="020B0502040204020203" pitchFamily="34" charset="0"/>
                        </a:rPr>
                        <a:t>Телефон: 8(342) 213-74-77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Bahnschrift Light" panose="020B0502040204020203" pitchFamily="34" charset="0"/>
                        </a:rPr>
                        <a:t>E-mail:</a:t>
                      </a:r>
                      <a:r>
                        <a:rPr lang="ru-RU" sz="1400" b="0" dirty="0">
                          <a:solidFill>
                            <a:schemeClr val="tx1"/>
                          </a:solidFill>
                          <a:latin typeface="Bahnschrift Light" panose="020B0502040204020203" pitchFamily="34" charset="0"/>
                        </a:rPr>
                        <a:t> </a:t>
                      </a:r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Bahnschrift Light" panose="020B0502040204020203" pitchFamily="34" charset="0"/>
                        </a:rPr>
                        <a:t>sale@tesso.world</a:t>
                      </a:r>
                      <a:endParaRPr lang="ru-RU" sz="1400" b="0" dirty="0">
                        <a:solidFill>
                          <a:schemeClr val="tx1"/>
                        </a:solidFill>
                        <a:latin typeface="Bahnschrift Light" panose="020B050204020402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82734421"/>
                  </a:ext>
                </a:extLst>
              </a:tr>
            </a:tbl>
          </a:graphicData>
        </a:graphic>
      </p:graphicFrame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6AB89B71-3C4B-48CD-995F-086F133FB39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4855" y="1608623"/>
            <a:ext cx="978850" cy="97885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A8D86E58-8242-428E-91B3-F7EDE9F76228}"/>
              </a:ext>
            </a:extLst>
          </p:cNvPr>
          <p:cNvSpPr txBox="1"/>
          <p:nvPr/>
        </p:nvSpPr>
        <p:spPr>
          <a:xfrm>
            <a:off x="3043181" y="1620519"/>
            <a:ext cx="212269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A2CD"/>
                </a:solidFill>
                <a:latin typeface="Halcom-Black" panose="00000A00000000000000" pitchFamily="50" charset="0"/>
              </a:rPr>
              <a:t>TESSO</a:t>
            </a:r>
            <a:r>
              <a:rPr lang="ru-RU" sz="2800" dirty="0">
                <a:solidFill>
                  <a:srgbClr val="00A2CD"/>
                </a:solidFill>
                <a:latin typeface="TT Chocolates" panose="02000503030000020002" pitchFamily="2" charset="-52"/>
              </a:rPr>
              <a:t> </a:t>
            </a:r>
          </a:p>
          <a:p>
            <a:r>
              <a:rPr lang="ru-RU" sz="2800" dirty="0">
                <a:solidFill>
                  <a:srgbClr val="00A2CD"/>
                </a:solidFill>
                <a:latin typeface="TT Chocolates" panose="02000503030000020002" pitchFamily="2" charset="-52"/>
              </a:rPr>
              <a:t>Технолоджис</a:t>
            </a:r>
          </a:p>
        </p:txBody>
      </p:sp>
    </p:spTree>
    <p:extLst>
      <p:ext uri="{BB962C8B-B14F-4D97-AF65-F5344CB8AC3E}">
        <p14:creationId xmlns:p14="http://schemas.microsoft.com/office/powerpoint/2010/main" val="7150615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664BEF1-B8DF-4DB9-9C6F-4F32EDB586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/>
              <a:t>О нас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BF26153-389E-4A21-A93D-E1C92F2CA330}"/>
              </a:ext>
            </a:extLst>
          </p:cNvPr>
          <p:cNvSpPr txBox="1"/>
          <p:nvPr/>
        </p:nvSpPr>
        <p:spPr>
          <a:xfrm>
            <a:off x="682638" y="1352917"/>
            <a:ext cx="10826723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800" dirty="0">
                <a:effectLst/>
                <a:latin typeface="Calibri" panose="020F0502020204030204" pitchFamily="34" charset="0"/>
              </a:rPr>
              <a:t>Мы группа компаний, которые разрабатывают, производят и успешно внедряют оборудование охлаждения и кондиционирования воздуха (BIO и H-BIO), на базе энергоэффективной и экологически «чистой» технологии TESSO, основанной на принципе регенеративного косвенно-испарительного охлаждения (РКИО), где хладагентом является обыкновенная вода.</a:t>
            </a:r>
            <a:endParaRPr lang="ru-RU" dirty="0">
              <a:effectLst/>
            </a:endParaRPr>
          </a:p>
          <a:p>
            <a:endParaRPr lang="ru-RU" sz="1800" dirty="0">
              <a:effectLst/>
              <a:latin typeface="Calibri" panose="020F0502020204030204" pitchFamily="34" charset="0"/>
            </a:endParaRPr>
          </a:p>
          <a:p>
            <a:pPr algn="just"/>
            <a:r>
              <a:rPr lang="ru-RU" sz="1800" dirty="0">
                <a:effectLst/>
                <a:latin typeface="Calibri" panose="020F0502020204030204" pitchFamily="34" charset="0"/>
              </a:rPr>
              <a:t>НИОКР занимается компания  ООО «ТЕССО ТЕХНОЛОДЖИС», которая имеет в составе разработчиков самого высокого уровня, с более 25-ти летним опытом работы в области получения холода. Компания тесно сотрудничает с ведущими учеными и специалистами института им. Баумана и др., научных центров. </a:t>
            </a:r>
          </a:p>
          <a:p>
            <a:pPr algn="just"/>
            <a:endParaRPr lang="ru-RU" dirty="0"/>
          </a:p>
          <a:p>
            <a:pPr algn="just"/>
            <a:r>
              <a:rPr lang="ru-RU" sz="1800" dirty="0">
                <a:effectLst/>
                <a:latin typeface="Calibri" panose="020F0502020204030204" pitchFamily="34" charset="0"/>
              </a:rPr>
              <a:t>Компания ООО «Фратрия МП» является основным производителем оборудования, а также занимается развитием бизнеса путем создания региональных технических центров и организацией дилерской сети реализации </a:t>
            </a:r>
            <a:r>
              <a:rPr lang="en-US" sz="1800" dirty="0">
                <a:effectLst/>
                <a:latin typeface="Calibri" panose="020F0502020204030204" pitchFamily="34" charset="0"/>
              </a:rPr>
              <a:t>BIO </a:t>
            </a:r>
            <a:r>
              <a:rPr lang="ru-RU" sz="1800" dirty="0">
                <a:effectLst/>
                <a:latin typeface="Calibri" panose="020F0502020204030204" pitchFamily="34" charset="0"/>
              </a:rPr>
              <a:t>и </a:t>
            </a:r>
            <a:r>
              <a:rPr lang="en-US" dirty="0">
                <a:latin typeface="Calibri" panose="020F0502020204030204" pitchFamily="34" charset="0"/>
              </a:rPr>
              <a:t>H-BIO</a:t>
            </a:r>
            <a:r>
              <a:rPr lang="ru-RU" sz="1800" dirty="0">
                <a:effectLst/>
                <a:latin typeface="Calibri" panose="020F0502020204030204" pitchFamily="34" charset="0"/>
              </a:rPr>
              <a:t> в РФ</a:t>
            </a:r>
            <a:r>
              <a:rPr lang="en-US" dirty="0">
                <a:latin typeface="Calibri" panose="020F0502020204030204" pitchFamily="34" charset="0"/>
              </a:rPr>
              <a:t> </a:t>
            </a:r>
            <a:r>
              <a:rPr lang="ru-RU" sz="1800" dirty="0">
                <a:effectLst/>
                <a:latin typeface="Calibri" panose="020F0502020204030204" pitchFamily="34" charset="0"/>
              </a:rPr>
              <a:t>и </a:t>
            </a:r>
            <a:r>
              <a:rPr lang="ru-RU" sz="1800" dirty="0" err="1">
                <a:effectLst/>
                <a:latin typeface="Calibri" panose="020F0502020204030204" pitchFamily="34" charset="0"/>
              </a:rPr>
              <a:t>зарубежом</a:t>
            </a:r>
            <a:r>
              <a:rPr lang="ru-RU" sz="1800" dirty="0">
                <a:effectLst/>
                <a:latin typeface="Calibri" panose="020F0502020204030204" pitchFamily="34" charset="0"/>
              </a:rPr>
              <a:t>.</a:t>
            </a:r>
          </a:p>
          <a:p>
            <a:pPr algn="just"/>
            <a:endParaRPr lang="ru-RU" dirty="0">
              <a:latin typeface="Calibri" panose="020F0502020204030204" pitchFamily="34" charset="0"/>
            </a:endParaRPr>
          </a:p>
          <a:p>
            <a:pPr algn="just"/>
            <a:r>
              <a:rPr lang="ru-RU" sz="1800" dirty="0">
                <a:effectLst/>
                <a:latin typeface="Calibri" panose="020F0502020204030204" pitchFamily="34" charset="0"/>
              </a:rPr>
              <a:t>Мы готовы предложить новейшие разработки, различных модификаций оборудования BIO и H-BIO с минимальным энергопотреблением и загрязнением окружающей среды. Ввиду актуализации развития программы импортозамещения все материалы и комплектующие на 95-100% применяются Российского производства.</a:t>
            </a:r>
            <a:endParaRPr lang="ru-RU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5216716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B2722A3-9382-4BC4-89BC-0421F5A029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2720" y="365125"/>
            <a:ext cx="4358640" cy="738665"/>
          </a:xfrm>
        </p:spPr>
        <p:txBody>
          <a:bodyPr>
            <a:normAutofit/>
          </a:bodyPr>
          <a:lstStyle/>
          <a:p>
            <a:r>
              <a:rPr lang="ru-RU" sz="2800" dirty="0"/>
              <a:t>Технология </a:t>
            </a:r>
            <a:r>
              <a:rPr lang="en-US" sz="2800" dirty="0">
                <a:latin typeface="Halcom-Black" panose="00000A00000000000000" pitchFamily="50" charset="0"/>
              </a:rPr>
              <a:t>TESSO</a:t>
            </a:r>
            <a:endParaRPr lang="ru-RU" sz="28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6F5A715-E3FC-495E-9844-4E1047DBB951}"/>
              </a:ext>
            </a:extLst>
          </p:cNvPr>
          <p:cNvSpPr txBox="1"/>
          <p:nvPr/>
        </p:nvSpPr>
        <p:spPr>
          <a:xfrm>
            <a:off x="590834" y="1289686"/>
            <a:ext cx="109356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>
                <a:latin typeface="Bahnschrift Light" panose="020B0502040204020203" pitchFamily="34" charset="0"/>
              </a:rPr>
              <a:t>Главным компонентом оборудования TESSO является уникальный теплообменник, работающий на принципе регенеративного косвенно-испарительного охлаждения (РКИО), в котором в качестве хладагента используется обычная вода. 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7C903221-6A63-4760-9948-9DF681C9EB33}"/>
              </a:ext>
            </a:extLst>
          </p:cNvPr>
          <p:cNvSpPr/>
          <p:nvPr/>
        </p:nvSpPr>
        <p:spPr>
          <a:xfrm>
            <a:off x="8339479" y="4839442"/>
            <a:ext cx="3500093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u="sng" dirty="0">
                <a:latin typeface="Bahnschrift Light" panose="020B0502040204020203" pitchFamily="34" charset="0"/>
              </a:rPr>
              <a:t>Охлаждённый воздух</a:t>
            </a:r>
          </a:p>
          <a:p>
            <a:r>
              <a:rPr lang="ru-RU" sz="1400" dirty="0">
                <a:latin typeface="Bahnschrift Light" panose="020B0502040204020203" pitchFamily="34" charset="0"/>
              </a:rPr>
              <a:t>Основной поток к потребителю 65-75% от полного потока;</a:t>
            </a:r>
          </a:p>
          <a:p>
            <a:r>
              <a:rPr lang="ru-RU" sz="1400" dirty="0">
                <a:latin typeface="Bahnschrift Light" panose="020B0502040204020203" pitchFamily="34" charset="0"/>
              </a:rPr>
              <a:t>Температура охлаждённого воздуха Т2=Т1-∆Т, °С (снижение температуры тёплого воздуха); </a:t>
            </a:r>
          </a:p>
          <a:p>
            <a:r>
              <a:rPr lang="ru-RU" sz="1400" dirty="0">
                <a:latin typeface="Bahnschrift Light" panose="020B0502040204020203" pitchFamily="34" charset="0"/>
              </a:rPr>
              <a:t>Абсолютная влажность охлажденного воздуха </a:t>
            </a:r>
            <a:r>
              <a:rPr lang="en-US" sz="1400" dirty="0">
                <a:latin typeface="Bahnschrift Light" panose="020B0502040204020203" pitchFamily="34" charset="0"/>
              </a:rPr>
              <a:t>d2 = d1 (</a:t>
            </a:r>
            <a:r>
              <a:rPr lang="ru-RU" sz="1400" dirty="0">
                <a:latin typeface="Bahnschrift Light" panose="020B0502040204020203" pitchFamily="34" charset="0"/>
              </a:rPr>
              <a:t>не изменяется</a:t>
            </a:r>
            <a:r>
              <a:rPr lang="en-US" sz="1400" dirty="0">
                <a:latin typeface="Bahnschrift Light" panose="020B0502040204020203" pitchFamily="34" charset="0"/>
              </a:rPr>
              <a:t>)</a:t>
            </a:r>
            <a:r>
              <a:rPr lang="ru-RU" sz="1400" dirty="0">
                <a:latin typeface="Bahnschrift Light" panose="020B0502040204020203" pitchFamily="34" charset="0"/>
              </a:rPr>
              <a:t>;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51CF8546-3917-4D04-8C17-9EA3A9014F9A}"/>
              </a:ext>
            </a:extLst>
          </p:cNvPr>
          <p:cNvSpPr/>
          <p:nvPr/>
        </p:nvSpPr>
        <p:spPr>
          <a:xfrm>
            <a:off x="1024573" y="2120683"/>
            <a:ext cx="955357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u="sng" dirty="0">
                <a:latin typeface="Bahnschrift Light" panose="020B0502040204020203" pitchFamily="34" charset="0"/>
              </a:rPr>
              <a:t>Увлажнённый и частично, повторно-нагреваемый воздух Т3=Т1-3…7°С,</a:t>
            </a:r>
            <a:r>
              <a:rPr lang="el-GR" sz="1400" b="0" i="0" u="sng" dirty="0">
                <a:solidFill>
                  <a:srgbClr val="333333"/>
                </a:solidFill>
                <a:effectLst/>
                <a:latin typeface="YS Text"/>
              </a:rPr>
              <a:t> φ</a:t>
            </a:r>
            <a:r>
              <a:rPr lang="ru-RU" sz="1400" u="sng" dirty="0">
                <a:latin typeface="Bahnschrift Light" panose="020B0502040204020203" pitchFamily="34" charset="0"/>
              </a:rPr>
              <a:t>(95-100%)</a:t>
            </a:r>
          </a:p>
          <a:p>
            <a:pPr algn="ctr"/>
            <a:r>
              <a:rPr lang="ru-RU" sz="1400" dirty="0">
                <a:latin typeface="Bahnschrift Light" panose="020B0502040204020203" pitchFamily="34" charset="0"/>
              </a:rPr>
              <a:t>Вспомогательный поток 25-35 % от полного потока, отбираемый после охлаждения тёплого воздуха и направляемый противотоком для испарения воды (отводится в атмосферу или на технические нужды);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47875686-9866-4B26-9CAE-81A9381D774B}"/>
              </a:ext>
            </a:extLst>
          </p:cNvPr>
          <p:cNvSpPr/>
          <p:nvPr/>
        </p:nvSpPr>
        <p:spPr>
          <a:xfrm>
            <a:off x="352425" y="3320930"/>
            <a:ext cx="3876675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u="sng" dirty="0">
                <a:latin typeface="Bahnschrift Light" panose="020B0502040204020203" pitchFamily="34" charset="0"/>
              </a:rPr>
              <a:t>Тёплый воздух</a:t>
            </a:r>
          </a:p>
          <a:p>
            <a:r>
              <a:rPr lang="ru-RU" sz="1400" dirty="0">
                <a:latin typeface="Bahnschrift Light" panose="020B0502040204020203" pitchFamily="34" charset="0"/>
              </a:rPr>
              <a:t>Полный поток 100%;</a:t>
            </a:r>
          </a:p>
          <a:p>
            <a:r>
              <a:rPr lang="ru-RU" sz="1400" dirty="0">
                <a:latin typeface="Bahnschrift Light" panose="020B0502040204020203" pitchFamily="34" charset="0"/>
              </a:rPr>
              <a:t>Температура тёплого воздуха Т1, °С; </a:t>
            </a:r>
          </a:p>
          <a:p>
            <a:r>
              <a:rPr lang="ru-RU" sz="1400" dirty="0">
                <a:latin typeface="Bahnschrift Light" panose="020B0502040204020203" pitchFamily="34" charset="0"/>
              </a:rPr>
              <a:t>Абсолютная влажность (влагосодержание обрабатываемого воздуха d1, г/кг);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693851B1-EEB1-49AD-BC48-54E184C288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518" y="3045243"/>
            <a:ext cx="4486961" cy="3610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85269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664BEF1-B8DF-4DB9-9C6F-4F32EDB586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/>
              <a:t>Как это работает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1E2B634-3EBB-461D-92B0-8CA586FBA88F}"/>
              </a:ext>
            </a:extLst>
          </p:cNvPr>
          <p:cNvSpPr txBox="1"/>
          <p:nvPr/>
        </p:nvSpPr>
        <p:spPr>
          <a:xfrm>
            <a:off x="682638" y="1218447"/>
            <a:ext cx="10826723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>
                <a:latin typeface="Bahnschrift Light" panose="020B0502040204020203" pitchFamily="34" charset="0"/>
              </a:rPr>
              <a:t>Теплообменник регенеративного косвенно-испарительного охлаждения (РКИО) состоит из чередующихся, собранных попарно пластин капиллярно-пористого материала, имеющих с одной стороны водонепроницаемое покрытие. Они развернуты друг к другу либо с водонепроницаемой стороны, либо капиллярно-пористой поверхностью. </a:t>
            </a:r>
          </a:p>
          <a:p>
            <a:pPr algn="just"/>
            <a:endParaRPr lang="en-US" dirty="0">
              <a:latin typeface="Bahnschrift Light" panose="020B0502040204020203" pitchFamily="34" charset="0"/>
            </a:endParaRPr>
          </a:p>
          <a:p>
            <a:pPr algn="just"/>
            <a:r>
              <a:rPr lang="ru-RU" dirty="0">
                <a:latin typeface="Bahnschrift Light" panose="020B0502040204020203" pitchFamily="34" charset="0"/>
              </a:rPr>
              <a:t>Проходя сквозь теплообменник, горячий воздух (полный поток) охлаждается в каналах образуемых пластинами, развернутыми друг к другу водонепроницаемой стороной при соприкосновении с их холодной поверхностью. </a:t>
            </a:r>
          </a:p>
          <a:p>
            <a:pPr algn="just"/>
            <a:endParaRPr lang="en-US" dirty="0">
              <a:latin typeface="Bahnschrift Light" panose="020B0502040204020203" pitchFamily="34" charset="0"/>
            </a:endParaRPr>
          </a:p>
          <a:p>
            <a:pPr algn="just"/>
            <a:r>
              <a:rPr lang="ru-RU" dirty="0">
                <a:latin typeface="Bahnschrift Light" panose="020B0502040204020203" pitchFamily="34" charset="0"/>
              </a:rPr>
              <a:t>Снижение температуры самих же пластин происходит за счёт испарения воды в их капиллярно-пористом слое, при прохождении части охлажденного воздуха 25-35% от полного потока (вспомогательный поток), который двигается в противоположном направлении с обратной стороны пластин (в соседних каналах), образованных расположенными друг к другу капиллярно-пористыми поверхностями.</a:t>
            </a:r>
          </a:p>
          <a:p>
            <a:pPr algn="just"/>
            <a:endParaRPr lang="en-US" dirty="0">
              <a:latin typeface="Bahnschrift Light" panose="020B0502040204020203" pitchFamily="34" charset="0"/>
            </a:endParaRPr>
          </a:p>
          <a:p>
            <a:pPr algn="just"/>
            <a:r>
              <a:rPr lang="ru-RU" dirty="0">
                <a:latin typeface="Bahnschrift Light" panose="020B0502040204020203" pitchFamily="34" charset="0"/>
              </a:rPr>
              <a:t>Движущийся противотоком воздух (вспомогательный поток), выпаривает воду из капиллярно-пористого слоя, увлажняется и повторно нагревается (через стенку пластины), после чего он отводится в атмосферу или на технические нужды. При этом значительно большая часть (65-75% от полного потока) охлажденного воздуха направляется потребителю (основной поток)</a:t>
            </a:r>
            <a:r>
              <a:rPr lang="en-US" dirty="0">
                <a:latin typeface="Bahnschrift Light" panose="020B0502040204020203" pitchFamily="34" charset="0"/>
              </a:rPr>
              <a:t>.</a:t>
            </a:r>
            <a:endParaRPr lang="ru-RU" dirty="0">
              <a:latin typeface="Bahnschrift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48849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B604C7D-345A-41E9-A776-99B13C3037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/>
              <a:t>Простота обслуживания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6907543-D785-4554-B1DF-536D17903D3C}"/>
              </a:ext>
            </a:extLst>
          </p:cNvPr>
          <p:cNvSpPr txBox="1"/>
          <p:nvPr/>
        </p:nvSpPr>
        <p:spPr>
          <a:xfrm>
            <a:off x="5810224" y="1834670"/>
            <a:ext cx="5618833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>
                <a:latin typeface="Bahnschrift Light" panose="020B0502040204020203" pitchFamily="34" charset="0"/>
              </a:rPr>
              <a:t>Предлагаемое оборудование может эксплуатироваться как в любых отапливаемых или неотапливаемых помещениях, как и снаружи на крышах, балконах, во дворах и прочих местах, так как не требует постоянного надзора и обслуживания.</a:t>
            </a:r>
            <a:br>
              <a:rPr lang="ru-RU" dirty="0">
                <a:latin typeface="Bahnschrift Light" panose="020B0502040204020203" pitchFamily="34" charset="0"/>
              </a:rPr>
            </a:br>
            <a:br>
              <a:rPr lang="ru-RU" dirty="0">
                <a:latin typeface="Bahnschrift Light" panose="020B0502040204020203" pitchFamily="34" charset="0"/>
              </a:rPr>
            </a:br>
            <a:r>
              <a:rPr lang="ru-RU" dirty="0">
                <a:latin typeface="Bahnschrift Light" panose="020B0502040204020203" pitchFamily="34" charset="0"/>
              </a:rPr>
              <a:t>Простота конструкции достигается за счёт использования новейших достижений и технологий, позволяющих обеспечивать эффективную эксплуатацию не привлекая специально обученного персонала, не требует сложных и дорогих материалов, приборов и оборудования для текущего обслуживания, экономя время и деньги потребителя.</a:t>
            </a:r>
          </a:p>
        </p:txBody>
      </p:sp>
      <p:graphicFrame>
        <p:nvGraphicFramePr>
          <p:cNvPr id="3" name="Объект 2">
            <a:extLst>
              <a:ext uri="{FF2B5EF4-FFF2-40B4-BE49-F238E27FC236}">
                <a16:creationId xmlns:a16="http://schemas.microsoft.com/office/drawing/2014/main" id="{BB17CA59-1C3A-48EA-BE20-F06CA2152A6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01287788"/>
              </p:ext>
            </p:extLst>
          </p:nvPr>
        </p:nvGraphicFramePr>
        <p:xfrm>
          <a:off x="660400" y="1457325"/>
          <a:ext cx="5149850" cy="50022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2" imgW="6603120" imgH="6412680" progId="">
                  <p:embed/>
                </p:oleObj>
              </mc:Choice>
              <mc:Fallback>
                <p:oleObj r:id="rId2" imgW="6603120" imgH="641268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660400" y="1457325"/>
                        <a:ext cx="5149850" cy="50022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8992057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664BEF1-B8DF-4DB9-9C6F-4F32EDB586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/>
              <a:t>Сертификаты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790FF8C-D8F3-40B1-9ABC-4C39C846E140}"/>
              </a:ext>
            </a:extLst>
          </p:cNvPr>
          <p:cNvSpPr txBox="1"/>
          <p:nvPr/>
        </p:nvSpPr>
        <p:spPr>
          <a:xfrm>
            <a:off x="682638" y="1415216"/>
            <a:ext cx="108267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>
                <a:latin typeface="Bahnschrift Light" panose="020B0502040204020203" pitchFamily="34" charset="0"/>
              </a:rPr>
              <a:t>Все наши ранее созданные разработки имеют сертификацию. Все последующие разработки также будут проходить добровольную сертификацию. Готовы оказывать техническую помощь в проведении.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56CBCC4-5FBB-408F-B6CB-00E6DCBCCE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4944" y="3142066"/>
            <a:ext cx="2244190" cy="317146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9B09512-5D38-4775-B037-E52D55681C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2866" y="3142065"/>
            <a:ext cx="2244190" cy="317146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89F0C47-70BE-49F1-8BF6-EF5E9B031E7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7905" y="2297572"/>
            <a:ext cx="2656187" cy="3763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5128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691CD3E-BA72-4AE9-B094-B34208B164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/>
              <a:t>Сравнение затрат с фреоновыми установками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AEFF14F6-0E5D-4ECF-AFE0-7C9E8D0C1DD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1359" y="1354966"/>
            <a:ext cx="7929282" cy="2863351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BBB96C6-AC97-493B-B2B0-5C9E44F9E4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4875" y="4218317"/>
            <a:ext cx="6642250" cy="2214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8977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22A5E97-2D60-4358-AD7D-5B417FCB3C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298" y="734458"/>
            <a:ext cx="3647964" cy="5456554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CD6A35F-CDD5-4CAF-802C-48FB772D13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/>
              <a:t>Преимущества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FBBEE84-3218-473D-85F8-552FEBD40B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7740" y="734457"/>
            <a:ext cx="3637703" cy="5456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35291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3B90D96-DEBE-4DFC-9CDB-1C60989216CE}"/>
              </a:ext>
            </a:extLst>
          </p:cNvPr>
          <p:cNvSpPr txBox="1"/>
          <p:nvPr/>
        </p:nvSpPr>
        <p:spPr>
          <a:xfrm>
            <a:off x="737501" y="1329985"/>
            <a:ext cx="421822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800" dirty="0">
                <a:effectLst/>
                <a:latin typeface="Bahnschrift Ligh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Технико-экономическое обоснование использования оборудования TESSO. Для охлаждения приточного воздуха в помещении площадью 1 500 м2, производство полимерных сеток для агропромышленных комплексов.</a:t>
            </a:r>
          </a:p>
          <a:p>
            <a:pPr algn="just"/>
            <a:endParaRPr lang="ru-RU" dirty="0">
              <a:latin typeface="Bahnschrift Light" panose="020B0502040204020203" pitchFamily="34" charset="0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B604C7D-345A-41E9-A776-99B13C3037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dirty="0"/>
              <a:t>Пример сравнения затрат </a:t>
            </a:r>
          </a:p>
        </p:txBody>
      </p:sp>
      <p:graphicFrame>
        <p:nvGraphicFramePr>
          <p:cNvPr id="10" name="Таблица 10">
            <a:extLst>
              <a:ext uri="{FF2B5EF4-FFF2-40B4-BE49-F238E27FC236}">
                <a16:creationId xmlns:a16="http://schemas.microsoft.com/office/drawing/2014/main" id="{ECE5F676-DEE8-4D40-A3CE-ED723DCCF6A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78279208"/>
              </p:ext>
            </p:extLst>
          </p:nvPr>
        </p:nvGraphicFramePr>
        <p:xfrm>
          <a:off x="5056094" y="1329984"/>
          <a:ext cx="6786282" cy="53253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30071">
                  <a:extLst>
                    <a:ext uri="{9D8B030D-6E8A-4147-A177-3AD203B41FA5}">
                      <a16:colId xmlns:a16="http://schemas.microsoft.com/office/drawing/2014/main" val="3087949385"/>
                    </a:ext>
                  </a:extLst>
                </a:gridCol>
                <a:gridCol w="1611384">
                  <a:extLst>
                    <a:ext uri="{9D8B030D-6E8A-4147-A177-3AD203B41FA5}">
                      <a16:colId xmlns:a16="http://schemas.microsoft.com/office/drawing/2014/main" val="3616916916"/>
                    </a:ext>
                  </a:extLst>
                </a:gridCol>
                <a:gridCol w="2144827">
                  <a:extLst>
                    <a:ext uri="{9D8B030D-6E8A-4147-A177-3AD203B41FA5}">
                      <a16:colId xmlns:a16="http://schemas.microsoft.com/office/drawing/2014/main" val="918354142"/>
                    </a:ext>
                  </a:extLst>
                </a:gridCol>
              </a:tblGrid>
              <a:tr h="310223">
                <a:tc>
                  <a:txBody>
                    <a:bodyPr/>
                    <a:lstStyle/>
                    <a:p>
                      <a:pPr marL="71755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Параметр</a:t>
                      </a:r>
                      <a:endParaRPr lang="ru-RU" sz="9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rgbClr val="009ECB"/>
                    </a:solidFill>
                  </a:tcPr>
                </a:tc>
                <a:tc>
                  <a:txBody>
                    <a:bodyPr/>
                    <a:lstStyle/>
                    <a:p>
                      <a:pPr marL="71755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Кондиционер</a:t>
                      </a:r>
                      <a:r>
                        <a:rPr lang="ru-RU" sz="900" b="1" spc="2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косвенного испарения </a:t>
                      </a:r>
                      <a:r>
                        <a:rPr lang="en-US" sz="900" b="1" spc="2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TESSO</a:t>
                      </a:r>
                      <a:endParaRPr lang="ru-RU" sz="9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rgbClr val="009ECB"/>
                    </a:solidFill>
                  </a:tcPr>
                </a:tc>
                <a:tc>
                  <a:txBody>
                    <a:bodyPr/>
                    <a:lstStyle/>
                    <a:p>
                      <a:pPr marL="71755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Приточный</a:t>
                      </a:r>
                      <a:r>
                        <a:rPr lang="ru-RU" sz="900" b="1" spc="2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9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агрегат</a:t>
                      </a:r>
                      <a:r>
                        <a:rPr lang="ru-RU" sz="900" b="1" spc="25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9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 классическим фреоновым</a:t>
                      </a:r>
                      <a:r>
                        <a:rPr lang="ru-RU" sz="900" b="1" spc="5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9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охладителем</a:t>
                      </a:r>
                      <a:endParaRPr lang="ru-RU" sz="9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rgbClr val="009EC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58187097"/>
                  </a:ext>
                </a:extLst>
              </a:tr>
              <a:tr h="167493">
                <a:tc>
                  <a:txBody>
                    <a:bodyPr/>
                    <a:lstStyle/>
                    <a:p>
                      <a:pPr marL="36195" marR="79375"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Расход</a:t>
                      </a:r>
                      <a:r>
                        <a:rPr lang="ru-RU" sz="900" spc="25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приточного</a:t>
                      </a:r>
                      <a:r>
                        <a:rPr lang="ru-RU" sz="900" spc="3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воздуха</a:t>
                      </a:r>
                      <a:r>
                        <a:rPr lang="ru-RU" sz="900" spc="25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ru-RU" sz="900" spc="2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м3/ч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6195" marR="79375"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24</a:t>
                      </a:r>
                      <a:r>
                        <a:rPr lang="ru-RU" sz="900" spc="15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9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000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6195" marR="79375"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24</a:t>
                      </a:r>
                      <a:r>
                        <a:rPr lang="ru-RU" sz="900" spc="15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9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000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884090629"/>
                  </a:ext>
                </a:extLst>
              </a:tr>
              <a:tr h="167493">
                <a:tc>
                  <a:txBody>
                    <a:bodyPr/>
                    <a:lstStyle/>
                    <a:p>
                      <a:pPr marL="36195" marR="79375"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Наружный</a:t>
                      </a:r>
                      <a:r>
                        <a:rPr lang="ru-RU" sz="900" spc="25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воздух,</a:t>
                      </a:r>
                      <a:r>
                        <a:rPr lang="ru-RU" sz="900" spc="2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м3/ч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6195" marR="79375"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24</a:t>
                      </a:r>
                      <a:r>
                        <a:rPr lang="ru-RU" sz="900" spc="15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000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6195" marR="79375"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24</a:t>
                      </a:r>
                      <a:r>
                        <a:rPr lang="ru-RU" sz="900" spc="15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000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922354639"/>
                  </a:ext>
                </a:extLst>
              </a:tr>
              <a:tr h="167493">
                <a:tc>
                  <a:txBody>
                    <a:bodyPr/>
                    <a:lstStyle/>
                    <a:p>
                      <a:pPr marL="36195" marR="79375"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Температура</a:t>
                      </a:r>
                      <a:r>
                        <a:rPr lang="ru-RU" sz="900" spc="25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наружного</a:t>
                      </a:r>
                      <a:r>
                        <a:rPr lang="ru-RU" sz="900" spc="3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воздуха, </a:t>
                      </a:r>
                      <a:r>
                        <a:rPr lang="ru-RU" sz="900" spc="25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°C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6195" marR="79375"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32 °C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6195" marR="79375"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32 °C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334601460"/>
                  </a:ext>
                </a:extLst>
              </a:tr>
              <a:tr h="167493">
                <a:tc>
                  <a:txBody>
                    <a:bodyPr/>
                    <a:lstStyle/>
                    <a:p>
                      <a:pPr marL="36195" marR="79375"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Тариф</a:t>
                      </a:r>
                      <a:r>
                        <a:rPr lang="ru-RU" sz="900" spc="3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</a:t>
                      </a:r>
                      <a:r>
                        <a:rPr lang="ru-RU" sz="900" spc="3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электроэнергию,</a:t>
                      </a:r>
                      <a:r>
                        <a:rPr lang="ru-RU" sz="900" spc="3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руб./кВт*ч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marL="36195" marR="79375"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73332366"/>
                  </a:ext>
                </a:extLst>
              </a:tr>
              <a:tr h="167493">
                <a:tc>
                  <a:txBody>
                    <a:bodyPr/>
                    <a:lstStyle/>
                    <a:p>
                      <a:pPr marL="36195" marR="79375"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Тариф</a:t>
                      </a:r>
                      <a:r>
                        <a:rPr lang="ru-RU" sz="900" spc="15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</a:t>
                      </a:r>
                      <a:r>
                        <a:rPr lang="ru-RU" sz="900" spc="15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воду,</a:t>
                      </a:r>
                      <a:r>
                        <a:rPr lang="ru-RU" sz="900" spc="2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руб./м3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marL="36195" marR="79375"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30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51922897"/>
                  </a:ext>
                </a:extLst>
              </a:tr>
              <a:tr h="301387">
                <a:tc>
                  <a:txBody>
                    <a:bodyPr/>
                    <a:lstStyle/>
                    <a:p>
                      <a:pPr marL="36195" marR="79375"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Температура</a:t>
                      </a:r>
                      <a:r>
                        <a:rPr lang="ru-RU" sz="900" spc="25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приточного (охлажденного)</a:t>
                      </a:r>
                      <a:r>
                        <a:rPr lang="ru-RU" sz="900" spc="3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воздуха,</a:t>
                      </a:r>
                      <a:r>
                        <a:rPr lang="ru-RU" sz="900" spc="3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6195" marR="79375"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20,2 °C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6195" marR="79375"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20,2 °C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37168094"/>
                  </a:ext>
                </a:extLst>
              </a:tr>
              <a:tr h="242341">
                <a:tc>
                  <a:txBody>
                    <a:bodyPr/>
                    <a:lstStyle/>
                    <a:p>
                      <a:pPr marL="36195" marR="79375"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Относительная</a:t>
                      </a:r>
                      <a:r>
                        <a:rPr lang="ru-RU" sz="900" spc="35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9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влажность</a:t>
                      </a:r>
                      <a:r>
                        <a:rPr lang="ru-RU" sz="900" spc="35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9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приточного</a:t>
                      </a:r>
                      <a:r>
                        <a:rPr lang="ru-RU" sz="900" spc="3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9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воздуха,</a:t>
                      </a:r>
                      <a:r>
                        <a:rPr lang="ru-RU" sz="900" spc="35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9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6195" marR="79375"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70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6195" marR="79375"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56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rgbClr val="FF7D7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80228901"/>
                  </a:ext>
                </a:extLst>
              </a:tr>
              <a:tr h="167493">
                <a:tc>
                  <a:txBody>
                    <a:bodyPr/>
                    <a:lstStyle/>
                    <a:p>
                      <a:pPr marL="36195" marR="79375"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Мощность</a:t>
                      </a:r>
                      <a:r>
                        <a:rPr lang="ru-RU" sz="900" spc="3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охлаждения,</a:t>
                      </a:r>
                      <a:r>
                        <a:rPr lang="ru-RU" sz="900" spc="3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кВт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6195" marR="79375"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97,5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6195" marR="79375"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145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639402319"/>
                  </a:ext>
                </a:extLst>
              </a:tr>
              <a:tr h="167493">
                <a:tc>
                  <a:txBody>
                    <a:bodyPr/>
                    <a:lstStyle/>
                    <a:p>
                      <a:pPr marL="36195" marR="79375"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Потребление</a:t>
                      </a:r>
                      <a:r>
                        <a:rPr lang="ru-RU" sz="900" spc="25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воды,</a:t>
                      </a:r>
                      <a:r>
                        <a:rPr lang="ru-RU" sz="900" spc="25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м3/ч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6195" marR="79375"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0,146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6195" marR="79375"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120625933"/>
                  </a:ext>
                </a:extLst>
              </a:tr>
              <a:tr h="242341">
                <a:tc>
                  <a:txBody>
                    <a:bodyPr/>
                    <a:lstStyle/>
                    <a:p>
                      <a:pPr marL="36195" marR="79375"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Электрическая</a:t>
                      </a:r>
                      <a:r>
                        <a:rPr lang="ru-RU" sz="900" spc="4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мощность</a:t>
                      </a:r>
                      <a:r>
                        <a:rPr lang="ru-RU" sz="900" spc="4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вентилятора,</a:t>
                      </a:r>
                      <a:r>
                        <a:rPr lang="ru-RU" sz="900" spc="35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кВт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6195" marR="79375"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12,0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6195" marR="79375"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10,0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610449892"/>
                  </a:ext>
                </a:extLst>
              </a:tr>
              <a:tr h="242341">
                <a:tc>
                  <a:txBody>
                    <a:bodyPr/>
                    <a:lstStyle/>
                    <a:p>
                      <a:pPr marL="36195" marR="79375"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Электрическая</a:t>
                      </a:r>
                      <a:r>
                        <a:rPr lang="ru-RU" sz="900" spc="4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мощность</a:t>
                      </a:r>
                      <a:r>
                        <a:rPr lang="ru-RU" sz="900" spc="35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компрессора,</a:t>
                      </a:r>
                      <a:r>
                        <a:rPr lang="ru-RU" sz="900" spc="35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кВт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6195" marR="79375"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6195" marR="79375"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58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205413061"/>
                  </a:ext>
                </a:extLst>
              </a:tr>
              <a:tr h="297890">
                <a:tc>
                  <a:txBody>
                    <a:bodyPr/>
                    <a:lstStyle/>
                    <a:p>
                      <a:pPr marL="36195" marR="79375"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Электрическая</a:t>
                      </a:r>
                      <a:r>
                        <a:rPr lang="ru-RU" sz="900" spc="4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мощность</a:t>
                      </a:r>
                      <a:r>
                        <a:rPr lang="ru-RU" sz="900" spc="35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насосного</a:t>
                      </a:r>
                      <a:r>
                        <a:rPr lang="ru-RU" sz="900" spc="35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оборудования,</a:t>
                      </a:r>
                      <a:r>
                        <a:rPr lang="ru-RU" sz="900" spc="35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кВт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6195" marR="79375"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0,1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6195" marR="79375"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216273561"/>
                  </a:ext>
                </a:extLst>
              </a:tr>
              <a:tr h="242341">
                <a:tc>
                  <a:txBody>
                    <a:bodyPr/>
                    <a:lstStyle/>
                    <a:p>
                      <a:pPr marL="36195" marR="79375"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b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Суммарное</a:t>
                      </a:r>
                      <a:r>
                        <a:rPr lang="ru-RU" sz="900" b="1" spc="45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900" b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электропотребление,</a:t>
                      </a:r>
                      <a:r>
                        <a:rPr lang="ru-RU" sz="900" b="1" spc="35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900" b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кВт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6195" marR="79375"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12,1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6195" marR="79375"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67,8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rgbClr val="FF7D7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81434202"/>
                  </a:ext>
                </a:extLst>
              </a:tr>
              <a:tr h="366627">
                <a:tc>
                  <a:txBody>
                    <a:bodyPr/>
                    <a:lstStyle/>
                    <a:p>
                      <a:pPr marL="36195" marR="79375"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b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Коэффициент</a:t>
                      </a:r>
                      <a:r>
                        <a:rPr lang="ru-RU" sz="900" b="1" spc="35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900" b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COP</a:t>
                      </a:r>
                      <a:r>
                        <a:rPr lang="ru-RU" sz="900" b="1" spc="25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900" b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(отношения</a:t>
                      </a:r>
                      <a:r>
                        <a:rPr lang="ru-RU" sz="900" b="1" spc="4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900" b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мощности</a:t>
                      </a:r>
                      <a:r>
                        <a:rPr lang="ru-RU" sz="900" b="1" spc="35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о</a:t>
                      </a:r>
                      <a:r>
                        <a:rPr lang="ru-RU" sz="900" b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хлаждения</a:t>
                      </a:r>
                      <a:r>
                        <a:rPr lang="ru-RU" sz="900" b="1" spc="35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900" b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 потребляемой</a:t>
                      </a:r>
                      <a:r>
                        <a:rPr lang="ru-RU" sz="900" b="1" spc="4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900" b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мощности)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6195" marR="79375"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8,06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6195" marR="79375"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2,13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rgbClr val="FF7D7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66988259"/>
                  </a:ext>
                </a:extLst>
              </a:tr>
              <a:tr h="712014">
                <a:tc>
                  <a:txBody>
                    <a:bodyPr/>
                    <a:lstStyle/>
                    <a:p>
                      <a:pPr marL="36195" marR="79375"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b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Стоимость</a:t>
                      </a:r>
                      <a:r>
                        <a:rPr lang="ru-RU" sz="900" b="1" spc="35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900" b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вентиляционного</a:t>
                      </a:r>
                      <a:r>
                        <a:rPr lang="ru-RU" sz="900" b="1" spc="4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900" b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</a:t>
                      </a:r>
                      <a:r>
                        <a:rPr lang="ru-RU" sz="900" b="1" spc="5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900" b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холодильного</a:t>
                      </a:r>
                      <a:r>
                        <a:rPr lang="ru-RU" sz="900" b="1" spc="4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900" b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оборудования,</a:t>
                      </a:r>
                      <a:r>
                        <a:rPr lang="ru-RU" sz="900" b="1" spc="5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900" b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обеспечивающего</a:t>
                      </a:r>
                      <a:r>
                        <a:rPr lang="ru-RU" sz="900" b="1" spc="5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900" b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подачу</a:t>
                      </a:r>
                      <a:r>
                        <a:rPr lang="ru-RU" sz="900" b="1" spc="2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900" b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</a:t>
                      </a:r>
                      <a:r>
                        <a:rPr lang="ru-RU" sz="900" b="1" spc="15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900" b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охлаждения</a:t>
                      </a:r>
                      <a:r>
                        <a:rPr lang="ru-RU" sz="900" b="1" spc="15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900" b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приточного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6195" marR="79375"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b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воздуха,</a:t>
                      </a:r>
                      <a:r>
                        <a:rPr lang="ru-RU" sz="900" b="1" spc="2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900" b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руб.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6195" marR="79375"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ru-RU" sz="900" b="1" spc="2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9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800</a:t>
                      </a:r>
                      <a:r>
                        <a:rPr lang="ru-RU" sz="900" b="1" spc="25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9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000</a:t>
                      </a:r>
                      <a:r>
                        <a:rPr lang="ru-RU" sz="900" b="1" spc="2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9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₽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6195" marR="79375"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ru-RU" sz="900" b="1" spc="15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9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179</a:t>
                      </a:r>
                      <a:r>
                        <a:rPr lang="ru-RU" sz="900" b="1" spc="2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9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000</a:t>
                      </a:r>
                      <a:r>
                        <a:rPr lang="ru-RU" sz="900" b="1" spc="2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9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₽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rgbClr val="FF7D7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0694306"/>
                  </a:ext>
                </a:extLst>
              </a:tr>
              <a:tr h="167493">
                <a:tc>
                  <a:txBody>
                    <a:bodyPr/>
                    <a:lstStyle/>
                    <a:p>
                      <a:pPr marL="36195" marR="79375"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b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Монтаж</a:t>
                      </a:r>
                      <a:r>
                        <a:rPr lang="ru-RU" sz="900" b="1" spc="3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900" b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оборудования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6195" marR="79375"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560</a:t>
                      </a:r>
                      <a:r>
                        <a:rPr lang="ru-RU" sz="900" b="1" spc="25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9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000</a:t>
                      </a:r>
                      <a:r>
                        <a:rPr lang="ru-RU" sz="900" b="1" spc="3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9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₽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6195" marR="79375"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ru-RU" sz="900" b="1" spc="15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9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271</a:t>
                      </a:r>
                      <a:r>
                        <a:rPr lang="ru-RU" sz="900" b="1" spc="2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9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600</a:t>
                      </a:r>
                      <a:r>
                        <a:rPr lang="ru-RU" sz="900" b="1" spc="2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9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₽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rgbClr val="FF7D7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77163144"/>
                  </a:ext>
                </a:extLst>
              </a:tr>
              <a:tr h="167493">
                <a:tc>
                  <a:txBody>
                    <a:bodyPr/>
                    <a:lstStyle/>
                    <a:p>
                      <a:pPr marL="36195" marR="79375"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b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Итого</a:t>
                      </a:r>
                      <a:r>
                        <a:rPr lang="ru-RU" sz="900" b="1" spc="15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900" b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оборудование</a:t>
                      </a:r>
                      <a:r>
                        <a:rPr lang="ru-RU" sz="900" b="1" spc="25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900" b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+</a:t>
                      </a:r>
                      <a:r>
                        <a:rPr lang="ru-RU" sz="900" b="1" spc="2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900" b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монтаж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6195" marR="79375"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ru-RU" sz="900" b="1" spc="2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9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360</a:t>
                      </a:r>
                      <a:r>
                        <a:rPr lang="ru-RU" sz="900" b="1" spc="25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9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000</a:t>
                      </a:r>
                      <a:r>
                        <a:rPr lang="ru-RU" sz="900" b="1" spc="25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9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₽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6195" marR="79375"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lang="ru-RU" sz="900" b="1" spc="2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9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450</a:t>
                      </a:r>
                      <a:r>
                        <a:rPr lang="ru-RU" sz="900" b="1" spc="2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9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600</a:t>
                      </a:r>
                      <a:r>
                        <a:rPr lang="ru-RU" sz="900" b="1" spc="15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9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₽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rgbClr val="FF7D7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5390191"/>
                  </a:ext>
                </a:extLst>
              </a:tr>
              <a:tr h="587728">
                <a:tc>
                  <a:txBody>
                    <a:bodyPr/>
                    <a:lstStyle/>
                    <a:p>
                      <a:pPr marL="36195" marR="79375"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Стоимость</a:t>
                      </a:r>
                      <a:r>
                        <a:rPr lang="ru-RU" sz="900" spc="25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подведения</a:t>
                      </a:r>
                      <a:r>
                        <a:rPr lang="ru-RU" sz="900" spc="35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электричества</a:t>
                      </a:r>
                      <a:r>
                        <a:rPr lang="ru-RU" sz="900" spc="3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</a:t>
                      </a:r>
                      <a:r>
                        <a:rPr lang="ru-RU" sz="900" spc="25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объект</a:t>
                      </a:r>
                      <a:r>
                        <a:rPr lang="ru-RU" sz="900" spc="35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6195" marR="79375"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подключения</a:t>
                      </a:r>
                      <a:r>
                        <a:rPr lang="ru-RU" sz="900" spc="4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оборудования</a:t>
                      </a:r>
                      <a:r>
                        <a:rPr lang="ru-RU" sz="900" spc="35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(исходя</a:t>
                      </a:r>
                      <a:r>
                        <a:rPr lang="ru-RU" sz="900" spc="4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из</a:t>
                      </a:r>
                      <a:r>
                        <a:rPr lang="ru-RU" sz="900" spc="35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расчета</a:t>
                      </a:r>
                      <a:r>
                        <a:rPr lang="ru-RU" sz="900" spc="5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35 000 руб./1 кВт)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6195" marR="79375"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423</a:t>
                      </a:r>
                      <a:r>
                        <a:rPr lang="ru-RU" sz="900" spc="25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500</a:t>
                      </a:r>
                      <a:r>
                        <a:rPr lang="ru-RU" sz="900" spc="3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₽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6195" marR="79375"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ru-RU" sz="900" spc="15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373</a:t>
                      </a:r>
                      <a:r>
                        <a:rPr lang="ru-RU" sz="900" spc="2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000</a:t>
                      </a:r>
                      <a:r>
                        <a:rPr lang="ru-RU" sz="900" spc="2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₽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rgbClr val="FF7D7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0017540"/>
                  </a:ext>
                </a:extLst>
              </a:tr>
              <a:tr h="272655">
                <a:tc>
                  <a:txBody>
                    <a:bodyPr/>
                    <a:lstStyle/>
                    <a:p>
                      <a:pPr marL="36195" marR="79375"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Итого</a:t>
                      </a:r>
                      <a:r>
                        <a:rPr lang="ru-RU" sz="900" b="1" spc="2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9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капитальные</a:t>
                      </a:r>
                      <a:r>
                        <a:rPr lang="ru-RU" sz="900" b="1" spc="2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9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затраты,</a:t>
                      </a:r>
                      <a:r>
                        <a:rPr lang="ru-RU" sz="900" b="1" spc="25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9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руб.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6195" marR="79375"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ru-RU" sz="900" b="1" spc="2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9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783</a:t>
                      </a:r>
                      <a:r>
                        <a:rPr lang="ru-RU" sz="900" b="1" spc="25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9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500</a:t>
                      </a:r>
                      <a:r>
                        <a:rPr lang="ru-RU" sz="900" b="1" spc="25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9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₽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6195" marR="79375"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</a:t>
                      </a:r>
                      <a:r>
                        <a:rPr lang="ru-RU" sz="900" b="1" spc="2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9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823</a:t>
                      </a:r>
                      <a:r>
                        <a:rPr lang="ru-RU" sz="900" b="1" spc="2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9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600</a:t>
                      </a:r>
                      <a:r>
                        <a:rPr lang="ru-RU" sz="900" b="1" spc="15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9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₽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rgbClr val="FF7D7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3793957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2970321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1838</TotalTime>
  <Words>1435</Words>
  <Application>Microsoft Office PowerPoint</Application>
  <PresentationFormat>Широкоэкранный</PresentationFormat>
  <Paragraphs>207</Paragraphs>
  <Slides>17</Slides>
  <Notes>1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0</vt:i4>
      </vt:variant>
      <vt:variant>
        <vt:lpstr>Заголовки слайдов</vt:lpstr>
      </vt:variant>
      <vt:variant>
        <vt:i4>17</vt:i4>
      </vt:variant>
    </vt:vector>
  </HeadingPairs>
  <TitlesOfParts>
    <vt:vector size="27" baseType="lpstr">
      <vt:lpstr>Arial</vt:lpstr>
      <vt:lpstr>Bahnschrift Light</vt:lpstr>
      <vt:lpstr>Calibri</vt:lpstr>
      <vt:lpstr>Calibri Light</vt:lpstr>
      <vt:lpstr>Halcom-Black</vt:lpstr>
      <vt:lpstr>Podkova</vt:lpstr>
      <vt:lpstr>TT Chocolates</vt:lpstr>
      <vt:lpstr>Wingdings</vt:lpstr>
      <vt:lpstr>YS Text</vt:lpstr>
      <vt:lpstr>Тема Office</vt:lpstr>
      <vt:lpstr>Презентация PowerPoint</vt:lpstr>
      <vt:lpstr>О нас</vt:lpstr>
      <vt:lpstr>Технология TESSO</vt:lpstr>
      <vt:lpstr>Как это работает</vt:lpstr>
      <vt:lpstr>Простота обслуживания</vt:lpstr>
      <vt:lpstr>Сертификаты</vt:lpstr>
      <vt:lpstr>Сравнение затрат с фреоновыми установками</vt:lpstr>
      <vt:lpstr>Преимущества</vt:lpstr>
      <vt:lpstr>Пример сравнения затрат </vt:lpstr>
      <vt:lpstr>Пример сравнения затрат </vt:lpstr>
      <vt:lpstr>Пример сравнения затрат </vt:lpstr>
      <vt:lpstr>Итог сравнения </vt:lpstr>
      <vt:lpstr>Реализованные проекты </vt:lpstr>
      <vt:lpstr>Крупные проекты 2022 года</vt:lpstr>
      <vt:lpstr>Предложение региональным партнёрам по освоению рынка кондиционирования систем охлаждения воздуха, продукции BIO и H-BIO</vt:lpstr>
      <vt:lpstr>Бизнес-модель</vt:lpstr>
      <vt:lpstr>Группа компаний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TESSO</dc:title>
  <dc:creator>Nik Carter</dc:creator>
  <cp:lastModifiedBy>Nik Carter</cp:lastModifiedBy>
  <cp:revision>139</cp:revision>
  <dcterms:created xsi:type="dcterms:W3CDTF">2020-09-09T05:29:11Z</dcterms:created>
  <dcterms:modified xsi:type="dcterms:W3CDTF">2022-07-05T19:45:01Z</dcterms:modified>
</cp:coreProperties>
</file>