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7" r:id="rId2"/>
    <p:sldId id="296" r:id="rId3"/>
    <p:sldId id="295" r:id="rId4"/>
    <p:sldId id="259" r:id="rId5"/>
    <p:sldId id="283" r:id="rId6"/>
    <p:sldId id="260" r:id="rId7"/>
    <p:sldId id="273" r:id="rId8"/>
    <p:sldId id="298" r:id="rId9"/>
    <p:sldId id="287" r:id="rId10"/>
    <p:sldId id="267" r:id="rId11"/>
    <p:sldId id="268" r:id="rId12"/>
    <p:sldId id="270" r:id="rId13"/>
    <p:sldId id="271" r:id="rId14"/>
    <p:sldId id="274" r:id="rId15"/>
    <p:sldId id="276" r:id="rId16"/>
    <p:sldId id="269" r:id="rId17"/>
    <p:sldId id="272" r:id="rId18"/>
    <p:sldId id="275" r:id="rId19"/>
    <p:sldId id="292" r:id="rId20"/>
    <p:sldId id="293" r:id="rId21"/>
    <p:sldId id="29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Carter" initials="NC" lastIdx="1" clrIdx="0">
    <p:extLst>
      <p:ext uri="{19B8F6BF-5375-455C-9EA6-DF929625EA0E}">
        <p15:presenceInfo xmlns:p15="http://schemas.microsoft.com/office/powerpoint/2012/main" userId="63994b2796e7a0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CB"/>
    <a:srgbClr val="00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C98C0-B64B-469A-8B45-FAA47B62985E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0B871-20E4-45BD-9D1F-3BCAE0F90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0B871-20E4-45BD-9D1F-3BCAE0F90C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2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0B871-20E4-45BD-9D1F-3BCAE0F90C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1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Местами бывает что есть потребность без использования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0B871-20E4-45BD-9D1F-3BCAE0F90C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6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BB73D5-FE03-4E18-BC47-07D76293B3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959"/>
            <a:ext cx="12192000" cy="28549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B9642-372E-4183-9599-1FAC19C25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D9E98-7B8C-446B-B95C-4EB5A36A8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C1717-BF42-4E40-B466-F357D2F1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30C2A-7AE2-47DD-8543-E64409B0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963DB5-051E-4ED9-95ED-BBA6CD36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FECE04-2A65-43A9-9033-EFDD55F8BA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6" y="378179"/>
            <a:ext cx="828184" cy="725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03908E-01B9-4253-9E2F-C65153771C68}"/>
              </a:ext>
            </a:extLst>
          </p:cNvPr>
          <p:cNvSpPr txBox="1"/>
          <p:nvPr userDrawn="1"/>
        </p:nvSpPr>
        <p:spPr>
          <a:xfrm>
            <a:off x="1393938" y="68956"/>
            <a:ext cx="3688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A2CD"/>
                </a:solidFill>
                <a:latin typeface="Halcom-Black" panose="00000A00000000000000" pitchFamily="50" charset="0"/>
              </a:rPr>
              <a:t>TESSO</a:t>
            </a:r>
            <a:endParaRPr lang="ru-RU" sz="8000" dirty="0">
              <a:solidFill>
                <a:srgbClr val="00A2CD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697AB-E510-43A7-91C8-286A2418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06EDB0-1395-496C-8A0B-C5419B8A9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24902-3044-493C-9D38-1CBF6D66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30E9E7-3071-4716-A8BE-9070F56D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ADD4A-65A3-4C84-B209-8B54BAC3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1B6149-34F0-4324-A0EC-7BE31CD32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B973B1-1DC7-49D6-99FB-6C68CAD77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5878D-F817-471A-A28F-B6E60A18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C83EF-1FC8-44A3-BC3B-4AC5E224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0DA4F-25D7-4F69-B2D0-3814F616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6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24371-996C-4A15-9E54-66A54BEA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10083800" cy="738665"/>
          </a:xfrm>
        </p:spPr>
        <p:txBody>
          <a:bodyPr/>
          <a:lstStyle>
            <a:lvl1pPr>
              <a:defRPr>
                <a:solidFill>
                  <a:srgbClr val="009ECB"/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79A68-648C-444B-B75D-A4B4DB76C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EDF3D-6ABE-4BC5-81C4-CBD10D93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C89C-593E-4FE8-AE3C-7A76BFC5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11960-9D86-4DF5-82B6-AAF747F8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AD7BC9-3141-409F-B5FC-494C0A690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6" y="378179"/>
            <a:ext cx="828184" cy="7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8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1D37B-8EE7-4A55-A1F3-BD5A8B45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CCB31-6F12-45D8-93F5-3CD0AD76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1F37E-A495-4F20-8B0B-2288705E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E989-EDE4-4430-B1C8-1E345836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DB178-3EC1-43A3-95F8-5589D3DF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99963-88E4-4466-BC09-4A21F3AD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DC54B-871A-49E3-BA26-18892D828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C3F772-D6DE-43D0-8497-3E68203B5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8062F5-DB62-44D0-A5BB-EFFF957B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A74D3-6510-4798-8A4D-3E7A41F5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99D7DE-B4F5-4D23-8F00-E35D9E64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3FFFE-984E-4F9A-9239-D2C8BDD7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3A2FF-4842-42A6-9EE2-19C0F073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B23AE4-5FCF-44A9-9200-424CB86C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A4E351-6338-44D1-B197-7E6E2F90C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55DF02-4098-441B-A153-619D597F0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11739F-0827-49BA-B687-3215E817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198B9B-7BB6-4A4B-968D-EDE3418F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F9CE58-BAAC-4555-BA32-E1F71900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9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3DED0-811E-4C4F-AE78-376EF00E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03E2BB-AA00-4662-AC3A-38F34EE4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1A9FE5-3A3E-4D62-9853-94D1D14F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7DDCCE-F947-42E2-A1B4-AD72D78B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791591-813C-40BD-9C90-6DFD8540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111A8A-10FB-4D64-B587-A4735E53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375B46-8C40-413A-BBD0-3C559146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3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04AE0-C8DA-4621-BF0F-4D53A634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E3AAB-1615-4A0A-9DD1-D29C7B2A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DD2D95-C4AE-4173-82D8-740FFC061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B7F060-EA6C-414F-BC73-CEDC2F9F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BA8B5-B0B2-4CFB-B2FC-1040F727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81543A-FDAA-47E8-BF6B-1492B210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2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8A2B8-BE46-45C5-987B-A570F7DC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0C972C-2713-4DB7-BAB1-A07DC0D10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512DB8-EEA2-49B5-A2E8-E89F087A3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76153-41D6-49C9-BA3A-DE04D18F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832F0-B3CA-48C4-8D98-22D93140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E8650B-0521-4E5E-8831-3D68C560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0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BA862-2238-4AB5-A891-1D7DDE84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623F09-A449-4144-BAD3-22032773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D8C91-B7C3-4C14-8825-EABA830B7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F6D4-8DA8-4A55-B620-5B4CE38ABD11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07DE4-2520-4230-883F-DEEA9E7F8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19E35C-1299-4CAF-8B0E-FBFA89016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B638-8300-45AF-BD7B-5B038D1C3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754C03-C972-4F78-AF0C-FED061500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1" y="2357795"/>
            <a:ext cx="6311204" cy="16557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ahnschrift Light" panose="020B0502040204020203" pitchFamily="34" charset="0"/>
              </a:rPr>
              <a:t>Технологии энергоэффективности современных систем охлаждения воздуха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512B4-040F-4A40-958B-6317C4234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39" y="1335946"/>
            <a:ext cx="4576261" cy="43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7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C3BEA-B03C-4691-B3DF-E072F272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применения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46EF8-94A3-4D34-B256-31C5589B94BF}"/>
              </a:ext>
            </a:extLst>
          </p:cNvPr>
          <p:cNvSpPr txBox="1"/>
          <p:nvPr/>
        </p:nvSpPr>
        <p:spPr>
          <a:xfrm>
            <a:off x="1146110" y="1362269"/>
            <a:ext cx="989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Использование модели </a:t>
            </a:r>
            <a:r>
              <a:rPr lang="en-US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BIO </a:t>
            </a:r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в качестве центрального кондиционера или крышного кондиционера с приточной вентиляцией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E43FC-F1B8-46AF-90E0-DCA4106E5ADA}"/>
              </a:ext>
            </a:extLst>
          </p:cNvPr>
          <p:cNvSpPr txBox="1"/>
          <p:nvPr/>
        </p:nvSpPr>
        <p:spPr>
          <a:xfrm>
            <a:off x="626706" y="2435289"/>
            <a:ext cx="7481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Bahnschrift Light" panose="020B0502040204020203" pitchFamily="34" charset="0"/>
              </a:rPr>
              <a:t>Модель BIO может использоваться как полностью самодостаточная система кондиционирования или крышным кондиционером или приточной вентиляцией с функцией охлаждения.</a:t>
            </a:r>
          </a:p>
          <a:p>
            <a:pPr algn="just"/>
            <a:r>
              <a:rPr lang="ru-RU" sz="1600" dirty="0">
                <a:latin typeface="Bahnschrift Light" panose="020B0502040204020203" pitchFamily="34" charset="0"/>
              </a:rPr>
              <a:t>Также при невысоком выделении влажности в охлаждаемом пространстве BIO можно применять в режиме рециркуляции, что позволит значительно сократить потребление воды. Режим рециркуляции BIO — это 70% возвращённого воздуха / 30% постоянный приток наружного воздуха.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A4D8C1-9A14-497D-875C-6BF12A7B7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056" y="2435289"/>
            <a:ext cx="3549380" cy="2025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28BF44-44E6-46AC-B7E1-8EBEC7B64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10" y="4743613"/>
            <a:ext cx="6054013" cy="16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ACB83-FC0B-4086-883A-D8A8351F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применения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B7C31-3964-4BE7-BF6E-4511E7542896}"/>
              </a:ext>
            </a:extLst>
          </p:cNvPr>
          <p:cNvSpPr txBox="1"/>
          <p:nvPr/>
        </p:nvSpPr>
        <p:spPr>
          <a:xfrm>
            <a:off x="1146110" y="1362269"/>
            <a:ext cx="989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Охлаждение пространств с высокой температурой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FB7C1-BE51-4F58-A38A-DAD9FDBE01F2}"/>
              </a:ext>
            </a:extLst>
          </p:cNvPr>
          <p:cNvSpPr txBox="1"/>
          <p:nvPr/>
        </p:nvSpPr>
        <p:spPr>
          <a:xfrm>
            <a:off x="586275" y="2666479"/>
            <a:ext cx="6486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 Light" panose="020B0502040204020203" pitchFamily="34" charset="0"/>
              </a:rPr>
              <a:t>Решение на базе BIO имеет уникальную характеристику: работа при высоких температурах. При этом c увеличением температуры охлаждаемого воздуха COP и EER становится только выше. Энергопотребление BIO независимо от температуры охлаждаемого воздуха неизменно постоянно (основной </a:t>
            </a:r>
            <a:r>
              <a:rPr lang="ru-RU" dirty="0" err="1">
                <a:latin typeface="Bahnschrift Light" panose="020B0502040204020203" pitchFamily="34" charset="0"/>
              </a:rPr>
              <a:t>энергопотребитель</a:t>
            </a:r>
            <a:r>
              <a:rPr lang="ru-RU" dirty="0">
                <a:latin typeface="Bahnschrift Light" panose="020B0502040204020203" pitchFamily="34" charset="0"/>
              </a:rPr>
              <a:t> — это</a:t>
            </a: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вентилятор). Таким образом BIO можно применять в любых объектах с температурой до 90°С, что недоступно обычному кондиционированию.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0C8CF-B66B-4F94-8483-125B8A94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58" y="2020858"/>
            <a:ext cx="4644894" cy="38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65B75-1534-4BBB-A27C-2E391E39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применения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3DAD8-B4FF-4CEB-8B82-F2845877885B}"/>
              </a:ext>
            </a:extLst>
          </p:cNvPr>
          <p:cNvSpPr txBox="1"/>
          <p:nvPr/>
        </p:nvSpPr>
        <p:spPr>
          <a:xfrm>
            <a:off x="1146110" y="1362269"/>
            <a:ext cx="989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Охлаждение </a:t>
            </a:r>
            <a:r>
              <a:rPr lang="ru-RU" sz="2000" dirty="0" err="1">
                <a:solidFill>
                  <a:srgbClr val="009ECB"/>
                </a:solidFill>
                <a:latin typeface="Bahnschrift Light" panose="020B0502040204020203" pitchFamily="34" charset="0"/>
              </a:rPr>
              <a:t>энергостанций</a:t>
            </a:r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 и тяжёлого 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CE24D-7915-420C-B1BC-9FFF5EB0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98" y="2677886"/>
            <a:ext cx="5942745" cy="3049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281FE-39C8-469F-AED3-B980B586F2E6}"/>
              </a:ext>
            </a:extLst>
          </p:cNvPr>
          <p:cNvSpPr txBox="1"/>
          <p:nvPr/>
        </p:nvSpPr>
        <p:spPr>
          <a:xfrm>
            <a:off x="1240971" y="2677886"/>
            <a:ext cx="7305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 Light" panose="020B0502040204020203" pitchFamily="34" charset="0"/>
              </a:rPr>
              <a:t>Решение на базе BIO — энергоэффективное и зачастую единственное в охлаждении тяжёлого оборудования, моторов, газоперекачивающих агрегатов и других тепловыделяющих машин. Эффективное охлаждение данных агрегатов прямо</a:t>
            </a: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пропорционально влияет на КПД работы оборудования и на энергопотребление объекта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98284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4C505-D1DA-42C7-8D49-5C7838A9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применения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E7035-967A-4263-9275-3162748D676E}"/>
              </a:ext>
            </a:extLst>
          </p:cNvPr>
          <p:cNvSpPr txBox="1"/>
          <p:nvPr/>
        </p:nvSpPr>
        <p:spPr>
          <a:xfrm>
            <a:off x="1146110" y="1362269"/>
            <a:ext cx="989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Охлаждение пространств под землёй и шахт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3E397-C999-4E2D-9958-D38D39A038CD}"/>
              </a:ext>
            </a:extLst>
          </p:cNvPr>
          <p:cNvSpPr txBox="1"/>
          <p:nvPr/>
        </p:nvSpPr>
        <p:spPr>
          <a:xfrm>
            <a:off x="576787" y="2020858"/>
            <a:ext cx="5945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Bahnschrift Light" panose="020B0502040204020203" pitchFamily="34" charset="0"/>
              </a:rPr>
              <a:t>Решение на базе BIO является самым энергоэффективным решением для кондиционирования шахт.</a:t>
            </a:r>
          </a:p>
          <a:p>
            <a:pPr algn="just"/>
            <a:r>
              <a:rPr lang="ru-RU" sz="1600" dirty="0">
                <a:latin typeface="Bahnschrift Light" panose="020B0502040204020203" pitchFamily="34" charset="0"/>
              </a:rPr>
              <a:t>Модель </a:t>
            </a:r>
            <a:r>
              <a:rPr lang="en-US" sz="1600" dirty="0">
                <a:latin typeface="Bahnschrift Light" panose="020B0502040204020203" pitchFamily="34" charset="0"/>
              </a:rPr>
              <a:t>BIO — </a:t>
            </a:r>
            <a:r>
              <a:rPr lang="ru-RU" sz="1600" dirty="0">
                <a:latin typeface="Bahnschrift Light" panose="020B0502040204020203" pitchFamily="34" charset="0"/>
              </a:rPr>
              <a:t>уникальное решение охлаждения технологических пространств, находящихся под</a:t>
            </a:r>
          </a:p>
          <a:p>
            <a:pPr algn="just"/>
            <a:r>
              <a:rPr lang="ru-RU" sz="1600" dirty="0">
                <a:latin typeface="Bahnschrift Light" panose="020B0502040204020203" pitchFamily="34" charset="0"/>
              </a:rPr>
              <a:t>землёй (например, тех. помещения оборудования фонтанов, трансформаторные подстанции метро и т. д.), где наружный блок сброса тепла парокомпрессионного оборудования установить невозможно или его устанавливают в декоративный короб, не позволяющий сбросить тепло. Модель BIO не нуждается в остужении частей кондиционера (например, конденсатора), не нуждается и в отводе тепла. Поэтому </a:t>
            </a:r>
            <a:r>
              <a:rPr lang="en-US" sz="1600" dirty="0">
                <a:latin typeface="Bahnschrift Light" panose="020B0502040204020203" pitchFamily="34" charset="0"/>
              </a:rPr>
              <a:t>BIO </a:t>
            </a:r>
            <a:r>
              <a:rPr lang="ru-RU" sz="1600" dirty="0">
                <a:latin typeface="Bahnschrift Light" panose="020B0502040204020203" pitchFamily="34" charset="0"/>
              </a:rPr>
              <a:t>возможно устанавливать в любое наземное и подземное пространство в открытом и закрытом исполнении, с любой температурой</a:t>
            </a:r>
          </a:p>
          <a:p>
            <a:pPr algn="just"/>
            <a:r>
              <a:rPr lang="ru-RU" sz="1600" dirty="0">
                <a:latin typeface="Bahnschrift Light" panose="020B0502040204020203" pitchFamily="34" charset="0"/>
              </a:rPr>
              <a:t>окружающей среды.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B78DAD-8E3F-4938-B502-B8ABFD5B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099" y="2020858"/>
            <a:ext cx="3761791" cy="43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A7775-5B6D-4AF2-AC7D-D10C82C71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446" y="3874495"/>
            <a:ext cx="6209108" cy="2336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40321-1DCD-4FFC-B203-1151174D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применения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A9A40-56EB-41D1-AEC0-546D8349FF0F}"/>
              </a:ext>
            </a:extLst>
          </p:cNvPr>
          <p:cNvSpPr txBox="1"/>
          <p:nvPr/>
        </p:nvSpPr>
        <p:spPr>
          <a:xfrm>
            <a:off x="1146110" y="1362269"/>
            <a:ext cx="989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Использование модели BIO в качестве снижения тепловыделения электрических машин для повышения КПД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1A558-EDDB-4F6D-AC25-2ED8BC2EFCCD}"/>
              </a:ext>
            </a:extLst>
          </p:cNvPr>
          <p:cNvSpPr txBox="1"/>
          <p:nvPr/>
        </p:nvSpPr>
        <p:spPr>
          <a:xfrm>
            <a:off x="751840" y="2590800"/>
            <a:ext cx="1077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 Light" panose="020B0502040204020203" pitchFamily="34" charset="0"/>
              </a:rPr>
              <a:t>Использование системы BIO для снижения тепловыделения электрических машин с целью повышения КПД. (Трансформаторы, электродвигатели, электронасосы)</a:t>
            </a:r>
          </a:p>
        </p:txBody>
      </p:sp>
    </p:spTree>
    <p:extLst>
      <p:ext uri="{BB962C8B-B14F-4D97-AF65-F5344CB8AC3E}">
        <p14:creationId xmlns:p14="http://schemas.microsoft.com/office/powerpoint/2010/main" val="90068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66570F-7D2C-43BC-ACAE-8BE4C736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26" y="4631751"/>
            <a:ext cx="3828039" cy="20357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C38E1-FE37-4300-BF48-8065B4CE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применения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416D5-2444-4874-A956-402C643270D2}"/>
              </a:ext>
            </a:extLst>
          </p:cNvPr>
          <p:cNvSpPr txBox="1"/>
          <p:nvPr/>
        </p:nvSpPr>
        <p:spPr>
          <a:xfrm>
            <a:off x="1146110" y="1362269"/>
            <a:ext cx="989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Кондиционеры для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3DD8A0-FC64-48CF-B12A-72EB696E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16" y="1914779"/>
            <a:ext cx="3104006" cy="44352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86750A-CED9-4DB4-A0BD-70E7577C6FF1}"/>
              </a:ext>
            </a:extLst>
          </p:cNvPr>
          <p:cNvSpPr/>
          <p:nvPr/>
        </p:nvSpPr>
        <p:spPr>
          <a:xfrm>
            <a:off x="592754" y="2233300"/>
            <a:ext cx="73422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ahnschrift Light" panose="020B0502040204020203" pitchFamily="34" charset="0"/>
              </a:rPr>
              <a:t>Уникальные кондиционеры TESSO для железнодорожного транспорта существуют двух типов: чисто косвенно-испарительные, основанные на модели BIO и трёхступенчатый гибрид, основанный на модели BIO H. TESSO — единственная в мире компания, обладающая запатентованной регенеративно-косвенно-испарительной технологией, способной эффективно и безотказно применяться на железнодорожном транспорте. При этом железнодорожный кондиционер TESSO потребляет в 2-7 раз меньше электроэнергии, чем его парокомпрессионные аналоги. </a:t>
            </a:r>
          </a:p>
        </p:txBody>
      </p:sp>
    </p:spTree>
    <p:extLst>
      <p:ext uri="{BB962C8B-B14F-4D97-AF65-F5344CB8AC3E}">
        <p14:creationId xmlns:p14="http://schemas.microsoft.com/office/powerpoint/2010/main" val="249773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54D599-9D9E-4C6B-A03F-8EB0B0FEC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52" y="3493868"/>
            <a:ext cx="10422294" cy="29990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11ACC-1409-4B4C-BF2D-A078A924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применения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7F591-55D5-4644-9B34-D73D99511EC9}"/>
              </a:ext>
            </a:extLst>
          </p:cNvPr>
          <p:cNvSpPr txBox="1"/>
          <p:nvPr/>
        </p:nvSpPr>
        <p:spPr>
          <a:xfrm>
            <a:off x="1146110" y="1362269"/>
            <a:ext cx="989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Охлаждение открытых площадей, улиц, стадионов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76C09-386C-4183-BB4B-E67E895834C2}"/>
              </a:ext>
            </a:extLst>
          </p:cNvPr>
          <p:cNvSpPr txBox="1"/>
          <p:nvPr/>
        </p:nvSpPr>
        <p:spPr>
          <a:xfrm>
            <a:off x="691968" y="2020858"/>
            <a:ext cx="10808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 Light" panose="020B0502040204020203" pitchFamily="34" charset="0"/>
              </a:rPr>
              <a:t>Решения на основе BIO предназначены и для охлаждения открытых пространств. В отличие от адиабатических аналогов у BIO существенно глубже температура охлаждения пространства и подаваемый воздух не меняет влагосодержание. Тем самым, создавая самые комфортные условия для людей, BIO можно применять как в наземном так и подземном исполнении, где сам BIO будет установлен под уровнем пола, а охлаждённый сухой воздух будет подаваться из-под пола вверх потребителю.</a:t>
            </a:r>
          </a:p>
        </p:txBody>
      </p:sp>
    </p:spTree>
    <p:extLst>
      <p:ext uri="{BB962C8B-B14F-4D97-AF65-F5344CB8AC3E}">
        <p14:creationId xmlns:p14="http://schemas.microsoft.com/office/powerpoint/2010/main" val="272567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405F4-B2F8-4B73-A19B-40F69709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применения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33FA8-05D5-426D-82D2-B4FCD4197020}"/>
              </a:ext>
            </a:extLst>
          </p:cNvPr>
          <p:cNvSpPr txBox="1"/>
          <p:nvPr/>
        </p:nvSpPr>
        <p:spPr>
          <a:xfrm>
            <a:off x="1146110" y="1362269"/>
            <a:ext cx="989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Использование модели </a:t>
            </a:r>
            <a:r>
              <a:rPr lang="en-US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BIO </a:t>
            </a:r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вместе с парокомпрессионным оборудованием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63359-FDA0-40A8-B6C6-E549F83295A1}"/>
              </a:ext>
            </a:extLst>
          </p:cNvPr>
          <p:cNvSpPr txBox="1"/>
          <p:nvPr/>
        </p:nvSpPr>
        <p:spPr>
          <a:xfrm>
            <a:off x="579120" y="2407298"/>
            <a:ext cx="10947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 Light" panose="020B0502040204020203" pitchFamily="34" charset="0"/>
              </a:rPr>
              <a:t>Модель BIO идеальна в комбинации со стандартными центральными кондиционерами и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ru-RU" dirty="0" err="1">
                <a:latin typeface="Bahnschrift Light" panose="020B0502040204020203" pitchFamily="34" charset="0"/>
              </a:rPr>
              <a:t>руфтопами</a:t>
            </a:r>
            <a:r>
              <a:rPr lang="ru-RU" dirty="0">
                <a:latin typeface="Bahnschrift Light" panose="020B0502040204020203" pitchFamily="34" charset="0"/>
              </a:rPr>
              <a:t>. Будучи первой ступенью для охлаждения приточного наружного воздуха, он</a:t>
            </a: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незаменим в случае реконструкции уже сложившейся холодильной системы, когда холодильная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ru-RU" dirty="0">
                <a:latin typeface="Bahnschrift Light" panose="020B0502040204020203" pitchFamily="34" charset="0"/>
              </a:rPr>
              <a:t>производительность недостаточна или клиент не может увеличить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ru-RU" dirty="0">
                <a:latin typeface="Bahnschrift Light" panose="020B0502040204020203" pitchFamily="34" charset="0"/>
              </a:rPr>
              <a:t>энергопотребление. </a:t>
            </a: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BIO позволяет снизить энергопотребление всей системы.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E4CC14-468B-4E63-BBA7-EC575D0C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90" y="4115836"/>
            <a:ext cx="10210800" cy="23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88384-FCCC-4ED6-A458-D59D36BE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применения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6FEDC-56BD-4BE8-BBC5-E127200CF796}"/>
              </a:ext>
            </a:extLst>
          </p:cNvPr>
          <p:cNvSpPr txBox="1"/>
          <p:nvPr/>
        </p:nvSpPr>
        <p:spPr>
          <a:xfrm>
            <a:off x="1146110" y="1362269"/>
            <a:ext cx="989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Использование модели BIO в качестве ступени охлаждения</a:t>
            </a:r>
          </a:p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конденсаторов холодильных машин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02770-C14F-4516-B04E-C0ACC2C67E0B}"/>
              </a:ext>
            </a:extLst>
          </p:cNvPr>
          <p:cNvSpPr txBox="1"/>
          <p:nvPr/>
        </p:nvSpPr>
        <p:spPr>
          <a:xfrm>
            <a:off x="731520" y="2661920"/>
            <a:ext cx="1079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 Light" panose="020B0502040204020203" pitchFamily="34" charset="0"/>
              </a:rPr>
              <a:t>Оборудование BIO является решением для охлаждения конденсатора независимо от температуры окружающей среды, при этом BIO потребляет минимальное количество электроэнергии и увеличивает производительность холодильной машины до 40%.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F4EA8F-6E7F-45FE-9468-B4A634DC3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92" y="3828631"/>
            <a:ext cx="6399213" cy="238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1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19BF315-0312-48B0-8E10-2D5A7F2C3050}"/>
              </a:ext>
            </a:extLst>
          </p:cNvPr>
          <p:cNvSpPr/>
          <p:nvPr/>
        </p:nvSpPr>
        <p:spPr>
          <a:xfrm>
            <a:off x="585023" y="3170814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>
            <a:solidFill>
              <a:srgbClr val="00A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3B015F-79CF-412A-AF76-70AFBC3FBA10}"/>
              </a:ext>
            </a:extLst>
          </p:cNvPr>
          <p:cNvSpPr/>
          <p:nvPr/>
        </p:nvSpPr>
        <p:spPr>
          <a:xfrm>
            <a:off x="585023" y="1574467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 w="3175">
            <a:solidFill>
              <a:srgbClr val="009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EFB91DD-CF46-4F61-A501-6C3F9A62C959}"/>
              </a:ext>
            </a:extLst>
          </p:cNvPr>
          <p:cNvSpPr/>
          <p:nvPr/>
        </p:nvSpPr>
        <p:spPr>
          <a:xfrm>
            <a:off x="6321176" y="1575135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>
            <a:solidFill>
              <a:srgbClr val="00A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F4592C3-B618-4A64-8A09-2DF66B76579A}"/>
              </a:ext>
            </a:extLst>
          </p:cNvPr>
          <p:cNvSpPr/>
          <p:nvPr/>
        </p:nvSpPr>
        <p:spPr>
          <a:xfrm>
            <a:off x="6321176" y="3153314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>
            <a:solidFill>
              <a:srgbClr val="00A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A9394-D29D-4002-B5B3-51B15282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10083800" cy="738665"/>
          </a:xfrm>
        </p:spPr>
        <p:txBody>
          <a:bodyPr>
            <a:normAutofit/>
          </a:bodyPr>
          <a:lstStyle/>
          <a:p>
            <a:r>
              <a:rPr lang="ru-RU" sz="3600" dirty="0"/>
              <a:t>Реализованные проекты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A5E3CA-808A-461E-A02A-ECF6AB9D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0" y="2078552"/>
            <a:ext cx="1511355" cy="190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1C1B48-858B-469B-9842-46CA6EA53D42}"/>
              </a:ext>
            </a:extLst>
          </p:cNvPr>
          <p:cNvSpPr txBox="1"/>
          <p:nvPr/>
        </p:nvSpPr>
        <p:spPr>
          <a:xfrm>
            <a:off x="2628595" y="1942922"/>
            <a:ext cx="311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Bahnschrift Light" panose="020B0502040204020203" pitchFamily="34" charset="0"/>
              </a:rPr>
              <a:t>НЕФТЕСЕРВИСНАЯ КОМПАНИЯ</a:t>
            </a:r>
          </a:p>
          <a:p>
            <a:pPr algn="just"/>
            <a:r>
              <a:rPr lang="ru-RU" sz="1200" dirty="0">
                <a:latin typeface="Bahnschrift Light" panose="020B0502040204020203" pitchFamily="34" charset="0"/>
              </a:rPr>
              <a:t>- Охлаждение производственных цехов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70C21E-8081-4D3F-A95D-BB67A5A0F094}"/>
              </a:ext>
            </a:extLst>
          </p:cNvPr>
          <p:cNvSpPr txBox="1"/>
          <p:nvPr/>
        </p:nvSpPr>
        <p:spPr>
          <a:xfrm>
            <a:off x="2628595" y="3530519"/>
            <a:ext cx="311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Light" panose="020B0502040204020203" pitchFamily="34" charset="0"/>
              </a:rPr>
              <a:t>ПРОИЗВОДСТВО МЕТАЛЛОПРОДУКЦИИ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- Охлаждение рабочих мест крановщиков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D11AD2-1626-4E87-8C58-F248910A0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0" y="3429058"/>
            <a:ext cx="1855675" cy="6645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4A56DA-911C-4B49-AB0D-9DA527153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70" y="1824579"/>
            <a:ext cx="1709121" cy="7263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6EAB86-69B7-43F5-A062-E32EEA48A574}"/>
              </a:ext>
            </a:extLst>
          </p:cNvPr>
          <p:cNvSpPr txBox="1"/>
          <p:nvPr/>
        </p:nvSpPr>
        <p:spPr>
          <a:xfrm>
            <a:off x="8351509" y="1942921"/>
            <a:ext cx="317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Bahnschrift Light" panose="020B0502040204020203" pitchFamily="34" charset="0"/>
              </a:rPr>
              <a:t>СТАЛЕЛИТЕЙНЫЙ КОМБИНАТ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- Охлаждение рабочих мест крановщиков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3A9DCC-B505-43A3-816D-B94D6EF52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34" y="3113409"/>
            <a:ext cx="1639192" cy="13407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ED57EAE-603A-45E1-999D-DFAADA9F065D}"/>
              </a:ext>
            </a:extLst>
          </p:cNvPr>
          <p:cNvSpPr txBox="1"/>
          <p:nvPr/>
        </p:nvSpPr>
        <p:spPr>
          <a:xfrm>
            <a:off x="8351508" y="3530518"/>
            <a:ext cx="3067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Bahnschrift Light" panose="020B0502040204020203" pitchFamily="34" charset="0"/>
              </a:rPr>
              <a:t>Охлаждение ресторанных комплексов  на черноморском побережье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C1D53F-4BE7-437E-84BA-E9AB9D906B84}"/>
              </a:ext>
            </a:extLst>
          </p:cNvPr>
          <p:cNvSpPr/>
          <p:nvPr/>
        </p:nvSpPr>
        <p:spPr>
          <a:xfrm>
            <a:off x="585023" y="4761614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>
            <a:solidFill>
              <a:srgbClr val="00A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0B04D3E-D3DA-4B41-84B4-FFAC4C8D330A}"/>
              </a:ext>
            </a:extLst>
          </p:cNvPr>
          <p:cNvSpPr/>
          <p:nvPr/>
        </p:nvSpPr>
        <p:spPr>
          <a:xfrm>
            <a:off x="6321176" y="4744114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>
            <a:solidFill>
              <a:srgbClr val="00A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9A73F6-89B9-42CF-89CF-C5846382FEDC}"/>
              </a:ext>
            </a:extLst>
          </p:cNvPr>
          <p:cNvSpPr txBox="1"/>
          <p:nvPr/>
        </p:nvSpPr>
        <p:spPr>
          <a:xfrm>
            <a:off x="2628595" y="5121319"/>
            <a:ext cx="311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Light" panose="020B0502040204020203" pitchFamily="34" charset="0"/>
              </a:rPr>
              <a:t>МОСКОВСКИЙ МЕТРОПОЛИТЕН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- Охлаждение машинного зала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975108-A037-4C3F-8491-E550C24FD75E}"/>
              </a:ext>
            </a:extLst>
          </p:cNvPr>
          <p:cNvSpPr txBox="1"/>
          <p:nvPr/>
        </p:nvSpPr>
        <p:spPr>
          <a:xfrm>
            <a:off x="8351508" y="5046486"/>
            <a:ext cx="3067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Bahnschrift Light" panose="020B0502040204020203" pitchFamily="34" charset="0"/>
              </a:rPr>
              <a:t>РОССИЙСКИЕ ЖЕЛЕЗНЫЕ ДОРОГИ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- Охлаждение вагонов класса «плацкарт» и спец.вагоны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0E55E6-5803-4490-9289-34C909286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6" y="4883033"/>
            <a:ext cx="941488" cy="973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774ADE-8318-4FDE-9961-4FB08BCE7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46" y="4883033"/>
            <a:ext cx="1219793" cy="89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4BEF1-B8DF-4DB9-9C6F-4F32EDB5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 нас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26153-389E-4A21-A93D-E1C92F2CA330}"/>
              </a:ext>
            </a:extLst>
          </p:cNvPr>
          <p:cNvSpPr txBox="1"/>
          <p:nvPr/>
        </p:nvSpPr>
        <p:spPr>
          <a:xfrm>
            <a:off x="682638" y="1352917"/>
            <a:ext cx="108267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Bahnschrift Light" panose="020B0502040204020203" pitchFamily="34" charset="0"/>
              </a:rPr>
              <a:t>Мы группа компаний, которые разрабатывают, производят и успешно внедряют оборудование охлаждения и кондиционирования воздуха (BIO и H-BIO), на базе энергоэффективной и экологически «чистой» технологии TESSO, основанной на принципе регенеративного косвенно-испарительного охлаждения (РКИО), где хладагентом является обыкновенная вода.</a:t>
            </a:r>
            <a:endParaRPr lang="ru-RU" dirty="0">
              <a:effectLst/>
              <a:latin typeface="Bahnschrift Light" panose="020B0502040204020203" pitchFamily="34" charset="0"/>
            </a:endParaRPr>
          </a:p>
          <a:p>
            <a:endParaRPr lang="ru-RU" sz="1800" dirty="0">
              <a:effectLst/>
              <a:latin typeface="Bahnschrift Light" panose="020B0502040204020203" pitchFamily="34" charset="0"/>
            </a:endParaRPr>
          </a:p>
          <a:p>
            <a:pPr algn="just"/>
            <a:r>
              <a:rPr lang="ru-RU" sz="1800" dirty="0">
                <a:effectLst/>
                <a:latin typeface="Bahnschrift Light" panose="020B0502040204020203" pitchFamily="34" charset="0"/>
              </a:rPr>
              <a:t>НИОКР занимается компания  ООО «ТЕССО ТЕХНОЛОДЖИС», которая имеет в составе разработчиков самого высокого уровня, с более 25-ти летним опытом работы в области получения холода. Компания тесно сотрудничает с ведущими учеными и специалистами института им. Баумана и др., научных центров. </a:t>
            </a:r>
          </a:p>
          <a:p>
            <a:pPr algn="just"/>
            <a:endParaRPr lang="ru-RU" dirty="0">
              <a:latin typeface="Bahnschrift Light" panose="020B0502040204020203" pitchFamily="34" charset="0"/>
            </a:endParaRPr>
          </a:p>
          <a:p>
            <a:pPr algn="just"/>
            <a:r>
              <a:rPr lang="ru-RU" sz="1800" dirty="0">
                <a:effectLst/>
                <a:latin typeface="Bahnschrift Light" panose="020B0502040204020203" pitchFamily="34" charset="0"/>
              </a:rPr>
              <a:t>Компания ООО «Фратрия МП» является основным производителем оборудования, а также занимается развитием бизнеса путем создания региональных технических центров и организацией дилерской сети реализации </a:t>
            </a:r>
            <a:r>
              <a:rPr lang="en-US" sz="1800" dirty="0">
                <a:effectLst/>
                <a:latin typeface="Bahnschrift Light" panose="020B0502040204020203" pitchFamily="34" charset="0"/>
              </a:rPr>
              <a:t>BIO </a:t>
            </a:r>
            <a:r>
              <a:rPr lang="ru-RU" sz="1800" dirty="0">
                <a:effectLst/>
                <a:latin typeface="Bahnschrift Light" panose="020B0502040204020203" pitchFamily="34" charset="0"/>
              </a:rPr>
              <a:t>и </a:t>
            </a:r>
            <a:r>
              <a:rPr lang="en-US" dirty="0">
                <a:latin typeface="Bahnschrift Light" panose="020B0502040204020203" pitchFamily="34" charset="0"/>
              </a:rPr>
              <a:t>H-BIO</a:t>
            </a:r>
            <a:r>
              <a:rPr lang="ru-RU" sz="1800" dirty="0">
                <a:effectLst/>
                <a:latin typeface="Bahnschrift Light" panose="020B0502040204020203" pitchFamily="34" charset="0"/>
              </a:rPr>
              <a:t> в РФ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ru-RU" sz="1800" dirty="0">
                <a:effectLst/>
                <a:latin typeface="Bahnschrift Light" panose="020B0502040204020203" pitchFamily="34" charset="0"/>
              </a:rPr>
              <a:t>и </a:t>
            </a:r>
            <a:r>
              <a:rPr lang="ru-RU" sz="1800" dirty="0" err="1">
                <a:effectLst/>
                <a:latin typeface="Bahnschrift Light" panose="020B0502040204020203" pitchFamily="34" charset="0"/>
              </a:rPr>
              <a:t>зарубежом</a:t>
            </a:r>
            <a:r>
              <a:rPr lang="ru-RU" sz="1800" dirty="0">
                <a:effectLst/>
                <a:latin typeface="Bahnschrift Light" panose="020B0502040204020203" pitchFamily="34" charset="0"/>
              </a:rPr>
              <a:t>.</a:t>
            </a:r>
          </a:p>
          <a:p>
            <a:pPr algn="just"/>
            <a:endParaRPr lang="ru-RU" dirty="0">
              <a:latin typeface="Bahnschrift Light" panose="020B0502040204020203" pitchFamily="34" charset="0"/>
            </a:endParaRPr>
          </a:p>
          <a:p>
            <a:pPr algn="just"/>
            <a:r>
              <a:rPr lang="ru-RU" sz="1800" dirty="0">
                <a:effectLst/>
                <a:latin typeface="Bahnschrift Light" panose="020B0502040204020203" pitchFamily="34" charset="0"/>
              </a:rPr>
              <a:t>Мы готовы предложить новейшие разработки, различных модификаций оборудования BIO и H-BIO с минимальным энергопотреблением и загрязнением окружающей среды. Ввиду актуализации развития программы импортозамещения все материалы и комплектующие на 95-100% применяются Российского производства.</a:t>
            </a:r>
            <a:endParaRPr lang="ru-RU" dirty="0">
              <a:effectLst/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52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A37242C-642E-4A21-A692-FFA431F7F4D4}"/>
              </a:ext>
            </a:extLst>
          </p:cNvPr>
          <p:cNvSpPr/>
          <p:nvPr/>
        </p:nvSpPr>
        <p:spPr>
          <a:xfrm>
            <a:off x="696340" y="3131545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>
            <a:solidFill>
              <a:srgbClr val="00A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A9394-D29D-4002-B5B3-51B15282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10083800" cy="738665"/>
          </a:xfrm>
        </p:spPr>
        <p:txBody>
          <a:bodyPr>
            <a:normAutofit/>
          </a:bodyPr>
          <a:lstStyle/>
          <a:p>
            <a:r>
              <a:rPr lang="ru-RU" sz="3600" dirty="0"/>
              <a:t>Крупные проекты 2022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60B42C-7DDB-49DA-AFBE-68B3CD1D3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7" y="3581533"/>
            <a:ext cx="1416460" cy="316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A9AE3A-5042-4DA3-90F3-1F63990ADFAF}"/>
              </a:ext>
            </a:extLst>
          </p:cNvPr>
          <p:cNvSpPr/>
          <p:nvPr/>
        </p:nvSpPr>
        <p:spPr>
          <a:xfrm>
            <a:off x="696340" y="1539990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 w="3175">
            <a:solidFill>
              <a:srgbClr val="009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25D58-1B3F-4262-8955-3DBE3BF0A050}"/>
              </a:ext>
            </a:extLst>
          </p:cNvPr>
          <p:cNvSpPr txBox="1"/>
          <p:nvPr/>
        </p:nvSpPr>
        <p:spPr>
          <a:xfrm>
            <a:off x="2632811" y="1917195"/>
            <a:ext cx="311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Bahnschrift Light" panose="020B0502040204020203" pitchFamily="34" charset="0"/>
              </a:rPr>
              <a:t>МЕТАЛЛУРГИЧЕСКИЙ КОМБИНАТ</a:t>
            </a:r>
          </a:p>
          <a:p>
            <a:pPr algn="just"/>
            <a:r>
              <a:rPr lang="ru-RU" sz="1200" dirty="0">
                <a:latin typeface="Bahnschrift Light" panose="020B0502040204020203" pitchFamily="34" charset="0"/>
              </a:rPr>
              <a:t>- Охлаждение пультов управления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F011DF-EFC4-4FD8-9110-1A6C1DFD5005}"/>
              </a:ext>
            </a:extLst>
          </p:cNvPr>
          <p:cNvSpPr txBox="1"/>
          <p:nvPr/>
        </p:nvSpPr>
        <p:spPr>
          <a:xfrm>
            <a:off x="2510658" y="3508750"/>
            <a:ext cx="341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Light" panose="020B0502040204020203" pitchFamily="34" charset="0"/>
              </a:rPr>
              <a:t>ПРИБОРОСТРОИТЕЛЬНАЯ КОМПАНИЯ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- Охлаждение высокоточного оборудования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7267B2-970B-4FC4-A409-6D22D44B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447" y="1759175"/>
            <a:ext cx="1382589" cy="77770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852EAFB-81D2-4D77-9A86-FA38A482B977}"/>
              </a:ext>
            </a:extLst>
          </p:cNvPr>
          <p:cNvSpPr/>
          <p:nvPr/>
        </p:nvSpPr>
        <p:spPr>
          <a:xfrm>
            <a:off x="3493328" y="4723098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>
            <a:solidFill>
              <a:srgbClr val="00A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1DCB9-E670-4F73-AE2D-863DA7FDF107}"/>
              </a:ext>
            </a:extLst>
          </p:cNvPr>
          <p:cNvSpPr txBox="1"/>
          <p:nvPr/>
        </p:nvSpPr>
        <p:spPr>
          <a:xfrm>
            <a:off x="5307646" y="5100305"/>
            <a:ext cx="341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Light" panose="020B0502040204020203" pitchFamily="34" charset="0"/>
              </a:rPr>
              <a:t>Охлаждение в качестве центрального кондиционирования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8B393C-B1F2-4E5F-AEDD-419862EFB9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9801" r="18167" b="19801"/>
          <a:stretch/>
        </p:blipFill>
        <p:spPr>
          <a:xfrm>
            <a:off x="4124721" y="4951347"/>
            <a:ext cx="551532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1FB1FA-3A01-43B6-80F7-11094C06126E}"/>
              </a:ext>
            </a:extLst>
          </p:cNvPr>
          <p:cNvSpPr txBox="1"/>
          <p:nvPr/>
        </p:nvSpPr>
        <p:spPr>
          <a:xfrm>
            <a:off x="3493328" y="5467053"/>
            <a:ext cx="1936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227968"/>
                </a:solidFill>
                <a:latin typeface="Bahnschrift Light" panose="020B0502040204020203" pitchFamily="34" charset="0"/>
              </a:rPr>
              <a:t>Мечеть в Шымкенте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C0D126-1325-4896-8262-040DAF4117CA}"/>
              </a:ext>
            </a:extLst>
          </p:cNvPr>
          <p:cNvSpPr/>
          <p:nvPr/>
        </p:nvSpPr>
        <p:spPr>
          <a:xfrm>
            <a:off x="6262831" y="3131545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>
            <a:solidFill>
              <a:srgbClr val="00A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00387A5-8122-4806-BBBD-A2E2AB3FB256}"/>
              </a:ext>
            </a:extLst>
          </p:cNvPr>
          <p:cNvSpPr/>
          <p:nvPr/>
        </p:nvSpPr>
        <p:spPr>
          <a:xfrm>
            <a:off x="6262831" y="1539990"/>
            <a:ext cx="5205344" cy="1216077"/>
          </a:xfrm>
          <a:prstGeom prst="rect">
            <a:avLst/>
          </a:prstGeom>
          <a:gradFill flip="none" rotWithShape="1">
            <a:gsLst>
              <a:gs pos="0">
                <a:srgbClr val="00A2CD">
                  <a:alpha val="36000"/>
                </a:srgbClr>
              </a:gs>
              <a:gs pos="50000">
                <a:srgbClr val="00A2CD">
                  <a:alpha val="17000"/>
                </a:srgbClr>
              </a:gs>
              <a:gs pos="100000">
                <a:schemeClr val="bg1">
                  <a:alpha val="14000"/>
                </a:schemeClr>
              </a:gs>
            </a:gsLst>
            <a:lin ang="2700000" scaled="1"/>
            <a:tileRect/>
          </a:gradFill>
          <a:ln w="3175">
            <a:solidFill>
              <a:srgbClr val="009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493FD-D437-457E-B38A-11C2B92B6B34}"/>
              </a:ext>
            </a:extLst>
          </p:cNvPr>
          <p:cNvSpPr txBox="1"/>
          <p:nvPr/>
        </p:nvSpPr>
        <p:spPr>
          <a:xfrm>
            <a:off x="8229982" y="1727811"/>
            <a:ext cx="311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Light" panose="020B0502040204020203" pitchFamily="34" charset="0"/>
              </a:rPr>
              <a:t>ТЕХНИЧЕСКОЕ ОБСЛУЖИВАНИЕ И РЕМОНТ АВИАЦИОННЫХ СУДОВО</a:t>
            </a:r>
          </a:p>
          <a:p>
            <a:pPr algn="just"/>
            <a:r>
              <a:rPr lang="ru-RU" sz="1200" dirty="0">
                <a:latin typeface="Bahnschrift Light" panose="020B0502040204020203" pitchFamily="34" charset="0"/>
              </a:rPr>
              <a:t>- модернизация приточно-вытяжной вентиляции с охлаждением воздуха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C61C16-6B0E-4CC1-BB8B-7C72D73FEF72}"/>
              </a:ext>
            </a:extLst>
          </p:cNvPr>
          <p:cNvSpPr txBox="1"/>
          <p:nvPr/>
        </p:nvSpPr>
        <p:spPr>
          <a:xfrm>
            <a:off x="8252869" y="3508750"/>
            <a:ext cx="341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YS Text"/>
              </a:rPr>
              <a:t>ИНЖИНИРИНГОВАЯ КОМПАНИЯ «РОСАТОМ»</a:t>
            </a:r>
            <a:br>
              <a:rPr lang="ru-RU" sz="1200" dirty="0">
                <a:solidFill>
                  <a:srgbClr val="333333"/>
                </a:solidFill>
                <a:latin typeface="YS Text"/>
              </a:rPr>
            </a:br>
            <a:r>
              <a:rPr lang="ru-RU" sz="1200" dirty="0">
                <a:latin typeface="Bahnschrift Light" panose="020B0502040204020203" pitchFamily="34" charset="0"/>
              </a:rPr>
              <a:t>- Охлаждение машинных залов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E04CCA-78E8-4448-99C4-82373DA6C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44" y="1952160"/>
            <a:ext cx="1382589" cy="3917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D81626-548A-4163-B981-14F5C3EB5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29" y="3235477"/>
            <a:ext cx="1016818" cy="100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2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EC5CF9B8-A04A-4248-AEC3-A85564E3887A}"/>
              </a:ext>
            </a:extLst>
          </p:cNvPr>
          <p:cNvGraphicFramePr>
            <a:graphicFrameLocks noGrp="1"/>
          </p:cNvGraphicFramePr>
          <p:nvPr/>
        </p:nvGraphicFramePr>
        <p:xfrm>
          <a:off x="6165864" y="2873306"/>
          <a:ext cx="5360655" cy="73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456">
                  <a:extLst>
                    <a:ext uri="{9D8B030D-6E8A-4147-A177-3AD203B41FA5}">
                      <a16:colId xmlns:a16="http://schemas.microsoft.com/office/drawing/2014/main" val="3107853164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4188870180"/>
                    </a:ext>
                  </a:extLst>
                </a:gridCol>
              </a:tblGrid>
              <a:tr h="731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Юридический/почтовый адрес: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614031, Пермский край, г. Пермь, ул. Докучаева, д. 33, офис 223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734421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A9394-D29D-4002-B5B3-51B15282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10083800" cy="738665"/>
          </a:xfrm>
        </p:spPr>
        <p:txBody>
          <a:bodyPr>
            <a:normAutofit/>
          </a:bodyPr>
          <a:lstStyle/>
          <a:p>
            <a:r>
              <a:rPr lang="ru-RU" sz="3600" dirty="0"/>
              <a:t>Группа компаний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37E7B1-1EE5-4F24-9C96-4C22062B6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3" y="257577"/>
            <a:ext cx="846213" cy="8462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182BA2-BE3F-4C65-9741-97E1B8B89309}"/>
              </a:ext>
            </a:extLst>
          </p:cNvPr>
          <p:cNvSpPr txBox="1"/>
          <p:nvPr/>
        </p:nvSpPr>
        <p:spPr>
          <a:xfrm>
            <a:off x="9427678" y="411291"/>
            <a:ext cx="220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 Light" panose="020B0502040204020203" pitchFamily="34" charset="0"/>
              </a:rPr>
              <a:t>г.Пермь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6F6229-0F66-458A-9AFE-1C9AA11BE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33" y="1608623"/>
            <a:ext cx="1466850" cy="977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3879BB-0C50-4249-BF8A-5DDA9284A71A}"/>
              </a:ext>
            </a:extLst>
          </p:cNvPr>
          <p:cNvSpPr txBox="1"/>
          <p:nvPr/>
        </p:nvSpPr>
        <p:spPr>
          <a:xfrm>
            <a:off x="8050800" y="1843017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Podkova" pitchFamily="2" charset="-52"/>
              </a:rPr>
              <a:t>ФРАТРИЯ МП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176FD97-75C5-4972-9E20-A2472A4E7516}"/>
              </a:ext>
            </a:extLst>
          </p:cNvPr>
          <p:cNvGraphicFramePr>
            <a:graphicFrameLocks noGrp="1"/>
          </p:cNvGraphicFramePr>
          <p:nvPr/>
        </p:nvGraphicFramePr>
        <p:xfrm>
          <a:off x="735346" y="2873301"/>
          <a:ext cx="5387089" cy="731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34">
                  <a:extLst>
                    <a:ext uri="{9D8B030D-6E8A-4147-A177-3AD203B41FA5}">
                      <a16:colId xmlns:a16="http://schemas.microsoft.com/office/drawing/2014/main" val="3107853164"/>
                    </a:ext>
                  </a:extLst>
                </a:gridCol>
                <a:gridCol w="3145555">
                  <a:extLst>
                    <a:ext uri="{9D8B030D-6E8A-4147-A177-3AD203B41FA5}">
                      <a16:colId xmlns:a16="http://schemas.microsoft.com/office/drawing/2014/main" val="4188870180"/>
                    </a:ext>
                  </a:extLst>
                </a:gridCol>
              </a:tblGrid>
              <a:tr h="731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Юридический/почтовый адрес: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614023, Пермский Край, г. Пермь, ул. Буксирная, д. 4, к. 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734421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A5DE45F-4DDD-4144-8E7F-650A73BD069D}"/>
              </a:ext>
            </a:extLst>
          </p:cNvPr>
          <p:cNvCxnSpPr>
            <a:cxnSpLocks/>
          </p:cNvCxnSpPr>
          <p:nvPr/>
        </p:nvCxnSpPr>
        <p:spPr>
          <a:xfrm>
            <a:off x="731518" y="2712132"/>
            <a:ext cx="10795001" cy="0"/>
          </a:xfrm>
          <a:prstGeom prst="line">
            <a:avLst/>
          </a:prstGeom>
          <a:ln w="57150">
            <a:solidFill>
              <a:srgbClr val="009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66BF2C2-FFBC-4B7F-9165-5BF601B29317}"/>
              </a:ext>
            </a:extLst>
          </p:cNvPr>
          <p:cNvGraphicFramePr>
            <a:graphicFrameLocks noGrp="1"/>
          </p:cNvGraphicFramePr>
          <p:nvPr/>
        </p:nvGraphicFramePr>
        <p:xfrm>
          <a:off x="3450604" y="4320475"/>
          <a:ext cx="52907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396">
                  <a:extLst>
                    <a:ext uri="{9D8B030D-6E8A-4147-A177-3AD203B41FA5}">
                      <a16:colId xmlns:a16="http://schemas.microsoft.com/office/drawing/2014/main" val="3107853164"/>
                    </a:ext>
                  </a:extLst>
                </a:gridCol>
                <a:gridCol w="2645396">
                  <a:extLst>
                    <a:ext uri="{9D8B030D-6E8A-4147-A177-3AD203B41FA5}">
                      <a16:colId xmlns:a16="http://schemas.microsoft.com/office/drawing/2014/main" val="4188870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Контакты: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4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Телефон: 8(342) 213-74-77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E-mail: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sale@tesso.world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7344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6DBC8B-C401-400E-944A-C511974839AB}"/>
              </a:ext>
            </a:extLst>
          </p:cNvPr>
          <p:cNvSpPr txBox="1"/>
          <p:nvPr/>
        </p:nvSpPr>
        <p:spPr>
          <a:xfrm>
            <a:off x="3043181" y="1620519"/>
            <a:ext cx="2122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A2CD"/>
                </a:solidFill>
                <a:latin typeface="Halcom-Black" panose="00000A00000000000000" pitchFamily="50" charset="0"/>
              </a:rPr>
              <a:t>TESSO</a:t>
            </a:r>
            <a:r>
              <a:rPr lang="ru-RU" sz="2800" dirty="0">
                <a:solidFill>
                  <a:srgbClr val="00A2CD"/>
                </a:solidFill>
                <a:latin typeface="TT Chocolates" panose="02000503030000020002" pitchFamily="2" charset="-52"/>
              </a:rPr>
              <a:t> </a:t>
            </a:r>
          </a:p>
          <a:p>
            <a:r>
              <a:rPr lang="ru-RU" sz="2800" dirty="0">
                <a:solidFill>
                  <a:srgbClr val="00A2CD"/>
                </a:solidFill>
                <a:latin typeface="TT Chocolates" panose="02000503030000020002" pitchFamily="2" charset="-52"/>
              </a:rPr>
              <a:t>Технолоджис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B89B71-3C4B-48CD-995F-086F133FB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55" y="1608623"/>
            <a:ext cx="978850" cy="9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22A3-9382-4BC4-89BC-0421F5A0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4358640" cy="738665"/>
          </a:xfrm>
        </p:spPr>
        <p:txBody>
          <a:bodyPr>
            <a:normAutofit/>
          </a:bodyPr>
          <a:lstStyle/>
          <a:p>
            <a:r>
              <a:rPr lang="ru-RU" sz="3600" dirty="0"/>
              <a:t>Технология </a:t>
            </a:r>
            <a:r>
              <a:rPr lang="en-US" sz="3600" dirty="0">
                <a:latin typeface="Halcom-Black" panose="00000A00000000000000" pitchFamily="50" charset="0"/>
              </a:rPr>
              <a:t>TESSO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A715-E3FC-495E-9844-4E1047DBB951}"/>
              </a:ext>
            </a:extLst>
          </p:cNvPr>
          <p:cNvSpPr txBox="1"/>
          <p:nvPr/>
        </p:nvSpPr>
        <p:spPr>
          <a:xfrm>
            <a:off x="590834" y="1289686"/>
            <a:ext cx="10935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Bahnschrift Light" panose="020B0502040204020203" pitchFamily="34" charset="0"/>
              </a:rPr>
              <a:t>Главным компонентом оборудования TESSO является уникальный теплообменник, работающий на принципе регенеративного косвенно-испарительного охлаждения (РКИО), в котором в качестве хладагента используется обычная вода.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903221-6A63-4760-9948-9DF681C9EB33}"/>
              </a:ext>
            </a:extLst>
          </p:cNvPr>
          <p:cNvSpPr/>
          <p:nvPr/>
        </p:nvSpPr>
        <p:spPr>
          <a:xfrm>
            <a:off x="8339479" y="4839442"/>
            <a:ext cx="3500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Bahnschrift Light" panose="020B0502040204020203" pitchFamily="34" charset="0"/>
              </a:rPr>
              <a:t>Охлаждённый воздух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Основной поток к потребителю 65-75% от полного потока;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Температура охлаждённого воздуха Т2=Т1-∆Т, °С (снижение температуры тёплого воздуха); 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Абсолютная влажность охлажденного воздуха </a:t>
            </a:r>
            <a:r>
              <a:rPr lang="en-US" sz="1400" dirty="0">
                <a:latin typeface="Bahnschrift Light" panose="020B0502040204020203" pitchFamily="34" charset="0"/>
              </a:rPr>
              <a:t>d2 = d1 (</a:t>
            </a:r>
            <a:r>
              <a:rPr lang="ru-RU" sz="1400" dirty="0">
                <a:latin typeface="Bahnschrift Light" panose="020B0502040204020203" pitchFamily="34" charset="0"/>
              </a:rPr>
              <a:t>не изменяется</a:t>
            </a:r>
            <a:r>
              <a:rPr lang="en-US" sz="1400" dirty="0">
                <a:latin typeface="Bahnschrift Light" panose="020B0502040204020203" pitchFamily="34" charset="0"/>
              </a:rPr>
              <a:t>)</a:t>
            </a:r>
            <a:r>
              <a:rPr lang="ru-RU" sz="1400" dirty="0">
                <a:latin typeface="Bahnschrift Light" panose="020B0502040204020203" pitchFamily="34" charset="0"/>
              </a:rPr>
              <a:t>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CF8546-3917-4D04-8C17-9EA3A9014F9A}"/>
              </a:ext>
            </a:extLst>
          </p:cNvPr>
          <p:cNvSpPr/>
          <p:nvPr/>
        </p:nvSpPr>
        <p:spPr>
          <a:xfrm>
            <a:off x="1024573" y="2120683"/>
            <a:ext cx="9553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latin typeface="Bahnschrift Light" panose="020B0502040204020203" pitchFamily="34" charset="0"/>
              </a:rPr>
              <a:t>Увлажнённый и частично, повторно-нагреваемый воздух Т3=Т1-3…7°С,</a:t>
            </a:r>
            <a:r>
              <a:rPr lang="el-GR" sz="1400" b="0" i="0" u="sng" dirty="0">
                <a:solidFill>
                  <a:srgbClr val="333333"/>
                </a:solidFill>
                <a:effectLst/>
                <a:latin typeface="YS Text"/>
              </a:rPr>
              <a:t> φ</a:t>
            </a:r>
            <a:r>
              <a:rPr lang="ru-RU" sz="1400" u="sng" dirty="0">
                <a:latin typeface="Bahnschrift Light" panose="020B0502040204020203" pitchFamily="34" charset="0"/>
              </a:rPr>
              <a:t>(95-100%)</a:t>
            </a:r>
          </a:p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Вспомогательный поток 25-35 % от полного потока, отбираемый после охлаждения тёплого воздуха и направляемый противотоком для испарения воды (отводится в атмосферу или на технические нужды);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875686-9866-4B26-9CAE-81A9381D774B}"/>
              </a:ext>
            </a:extLst>
          </p:cNvPr>
          <p:cNvSpPr/>
          <p:nvPr/>
        </p:nvSpPr>
        <p:spPr>
          <a:xfrm>
            <a:off x="352425" y="3320930"/>
            <a:ext cx="38766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Bahnschrift Light" panose="020B0502040204020203" pitchFamily="34" charset="0"/>
              </a:rPr>
              <a:t>Тёплый воздух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Полный поток 100%;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Температура тёплого воздуха Т1, °С; 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Абсолютная влажность (влагосодержание обрабатываемого воздуха d1, г/кг);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3851B1-EEB1-49AD-BC48-54E184C28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18" y="3045243"/>
            <a:ext cx="4486961" cy="36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4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4BEF1-B8DF-4DB9-9C6F-4F32EDB5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Принцип работы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2B634-3EBB-461D-92B0-8CA586FBA88F}"/>
              </a:ext>
            </a:extLst>
          </p:cNvPr>
          <p:cNvSpPr txBox="1"/>
          <p:nvPr/>
        </p:nvSpPr>
        <p:spPr>
          <a:xfrm>
            <a:off x="682638" y="1218447"/>
            <a:ext cx="10826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 Light" panose="020B0502040204020203" pitchFamily="34" charset="0"/>
              </a:rPr>
              <a:t>Теплообменник регенеративного косвенно-испарительного охлаждения (РКИО) состоит из чередующихся, собранных попарно пластин капиллярно-пористого материала, имеющих с одной стороны водонепроницаемое покрытие. Они развернуты друг к другу либо с водонепроницаемой стороны, либо капиллярно-пористой поверхностью. </a:t>
            </a:r>
          </a:p>
          <a:p>
            <a:pPr algn="just"/>
            <a:endParaRPr lang="en-US" dirty="0">
              <a:latin typeface="Bahnschrift Light" panose="020B0502040204020203" pitchFamily="34" charset="0"/>
            </a:endParaRP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Проходя сквозь теплообменник, горячий воздух (полный поток) охлаждается в каналах образуемых пластинами, развернутыми друг к другу водонепроницаемой стороной при соприкосновении с их холодной поверхностью. </a:t>
            </a:r>
          </a:p>
          <a:p>
            <a:pPr algn="just"/>
            <a:endParaRPr lang="en-US" dirty="0">
              <a:latin typeface="Bahnschrift Light" panose="020B0502040204020203" pitchFamily="34" charset="0"/>
            </a:endParaRP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Снижение температуры самих же пластин происходит за счёт испарения воды в их капиллярно-пористом слое, при прохождении части охлажденного воздуха 25-35% от полного потока (вспомогательный поток), который двигается в противоположном направлении с обратной стороны пластин (в соседних каналах), образованных расположенными друг к другу капиллярно-пористыми поверхностями.</a:t>
            </a:r>
          </a:p>
          <a:p>
            <a:pPr algn="just"/>
            <a:endParaRPr lang="en-US" dirty="0">
              <a:latin typeface="Bahnschrift Light" panose="020B0502040204020203" pitchFamily="34" charset="0"/>
            </a:endParaRP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Движущийся противотоком воздух (вспомогательный поток), выпаривает воду из капиллярно-пористого слоя, увлажняется и повторно нагревается (через стенку пластины), после чего он отводится в атмосферу или на технические нужды. При этом значительно большая часть (65-75% от полного потока) охлажденного воздуха направляется потребителю (основной поток)</a:t>
            </a:r>
            <a:r>
              <a:rPr lang="en-US" dirty="0">
                <a:latin typeface="Bahnschrift Light" panose="020B0502040204020203" pitchFamily="34" charset="0"/>
              </a:rPr>
              <a:t>.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7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46C46-F0C9-4F01-BEEF-134C6823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365125"/>
            <a:ext cx="10083800" cy="738665"/>
          </a:xfrm>
        </p:spPr>
        <p:txBody>
          <a:bodyPr>
            <a:normAutofit/>
          </a:bodyPr>
          <a:lstStyle/>
          <a:p>
            <a:r>
              <a:rPr lang="ru-RU" sz="3600" dirty="0"/>
              <a:t>Важно знать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8669B-CBCA-4EF3-A64E-D223E0E22776}"/>
              </a:ext>
            </a:extLst>
          </p:cNvPr>
          <p:cNvSpPr txBox="1"/>
          <p:nvPr/>
        </p:nvSpPr>
        <p:spPr>
          <a:xfrm>
            <a:off x="640650" y="1859339"/>
            <a:ext cx="109106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Bahnschrift Light" panose="020B0502040204020203" pitchFamily="34" charset="0"/>
              </a:rPr>
              <a:t>Влажность охлажденного регенеративно косвенно-испарительным способом воздуха, поступающего к потребителю не меняется в отличии от всех иных существующих способов охлаждения, т.е. остается в естественном состоянии как в окружающей нас среде.</a:t>
            </a:r>
            <a:endParaRPr lang="en-US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Bahnschrift Light" panose="020B0502040204020203" pitchFamily="34" charset="0"/>
              </a:rPr>
              <a:t>При увеличении влажности обрабатываемого воздуха эффективность его охлаждения снижается, но не прекращается, т.к. испарение воды происходит в капиллярах материала пластин при давлении ниже атмосферного.</a:t>
            </a:r>
            <a:endParaRPr lang="en-US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Bahnschrift Light" panose="020B0502040204020203" pitchFamily="34" charset="0"/>
              </a:rPr>
              <a:t>Чем выше температура охлаждаемого воздуха, тем выше степень его охлаждения, что позволяет эффективно охлаждать приточный воздух даже без рециркуляции.</a:t>
            </a:r>
          </a:p>
        </p:txBody>
      </p:sp>
    </p:spTree>
    <p:extLst>
      <p:ext uri="{BB962C8B-B14F-4D97-AF65-F5344CB8AC3E}">
        <p14:creationId xmlns:p14="http://schemas.microsoft.com/office/powerpoint/2010/main" val="427010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9D883E-10D7-4745-B5A1-D94841254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10" y="4371340"/>
            <a:ext cx="7459980" cy="24866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C15E4-C028-4649-ADDC-5F738AFE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Экономичность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FC913-4ED7-431B-833B-0932C0B71DA4}"/>
              </a:ext>
            </a:extLst>
          </p:cNvPr>
          <p:cNvSpPr txBox="1"/>
          <p:nvPr/>
        </p:nvSpPr>
        <p:spPr>
          <a:xfrm>
            <a:off x="1146110" y="1362269"/>
            <a:ext cx="989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Сравнение затрат с </a:t>
            </a:r>
            <a:r>
              <a:rPr lang="ru-RU" sz="2000" dirty="0" err="1">
                <a:solidFill>
                  <a:srgbClr val="009ECB"/>
                </a:solidFill>
                <a:latin typeface="Bahnschrift Light" panose="020B0502040204020203" pitchFamily="34" charset="0"/>
              </a:rPr>
              <a:t>фреоновыми</a:t>
            </a:r>
            <a:r>
              <a:rPr lang="ru-RU" sz="2000" dirty="0">
                <a:solidFill>
                  <a:srgbClr val="009ECB"/>
                </a:solidFill>
                <a:latin typeface="Bahnschrift Light" panose="020B0502040204020203" pitchFamily="34" charset="0"/>
              </a:rPr>
              <a:t> установками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309B8A-3EE3-4AB2-9DEF-1A2700292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97" y="1833499"/>
            <a:ext cx="7858006" cy="28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5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2A5E97-2D60-4358-AD7D-5B417FCB3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98" y="734458"/>
            <a:ext cx="3647964" cy="54565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6A35F-CDD5-4CAF-802C-48FB772D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BBEE84-3218-473D-85F8-552FEBD40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40" y="734457"/>
            <a:ext cx="3637703" cy="54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6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B90D96-DEBE-4DFC-9CDB-1C60989216CE}"/>
              </a:ext>
            </a:extLst>
          </p:cNvPr>
          <p:cNvSpPr txBox="1"/>
          <p:nvPr/>
        </p:nvSpPr>
        <p:spPr>
          <a:xfrm>
            <a:off x="640650" y="1233268"/>
            <a:ext cx="1091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Технико-экономическое обоснование использования оборудования TESSO. Для охлаждения приточного воздуха в помещении площадью 1 500 м2, производство полимерных сеток для агропромышленных комплексов.</a:t>
            </a:r>
          </a:p>
          <a:p>
            <a:pPr algn="just"/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04C7D-345A-41E9-A776-99B13C30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Пример сравнения затрат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C6A602-B3EB-4E9C-BDCF-A91C557B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2" y="2830162"/>
            <a:ext cx="4770168" cy="27825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D7854C-A1AE-486E-B66A-78503E5FC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69" y="1963626"/>
            <a:ext cx="4770169" cy="27825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631B22-5830-41B4-A55D-1DE3BF8AB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35" y="4660855"/>
            <a:ext cx="3726818" cy="21739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6C0A15-5608-4FA1-AE27-C66D9574700C}"/>
              </a:ext>
            </a:extLst>
          </p:cNvPr>
          <p:cNvSpPr/>
          <p:nvPr/>
        </p:nvSpPr>
        <p:spPr>
          <a:xfrm>
            <a:off x="763150" y="2781114"/>
            <a:ext cx="4770170" cy="4574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ahnschrift Light" panose="020B0502040204020203" pitchFamily="34" charset="0"/>
              </a:rPr>
              <a:t>Капитальные затраты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ED635B-8AFB-4EC1-8722-C0AF5B6DF5C9}"/>
              </a:ext>
            </a:extLst>
          </p:cNvPr>
          <p:cNvSpPr/>
          <p:nvPr/>
        </p:nvSpPr>
        <p:spPr>
          <a:xfrm>
            <a:off x="6212513" y="1899761"/>
            <a:ext cx="4770170" cy="4574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ahnschrift Light" panose="020B0502040204020203" pitchFamily="34" charset="0"/>
              </a:rPr>
              <a:t>Общие текущие ежегодные затраты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DBC3F5-D21D-4A30-AC85-55817631382E}"/>
              </a:ext>
            </a:extLst>
          </p:cNvPr>
          <p:cNvSpPr/>
          <p:nvPr/>
        </p:nvSpPr>
        <p:spPr>
          <a:xfrm>
            <a:off x="6436448" y="4584421"/>
            <a:ext cx="4462591" cy="4279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ahnschrift Light" panose="020B0502040204020203" pitchFamily="34" charset="0"/>
              </a:rPr>
              <a:t>Ежегодное электропотребление, затраты</a:t>
            </a:r>
          </a:p>
        </p:txBody>
      </p:sp>
    </p:spTree>
    <p:extLst>
      <p:ext uri="{BB962C8B-B14F-4D97-AF65-F5344CB8AC3E}">
        <p14:creationId xmlns:p14="http://schemas.microsoft.com/office/powerpoint/2010/main" val="37297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B3FEC-DE72-4317-8F5C-09140B39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Технические данные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E894D2-99B6-475D-8390-48A9080A13EB}"/>
              </a:ext>
            </a:extLst>
          </p:cNvPr>
          <p:cNvSpPr txBox="1"/>
          <p:nvPr/>
        </p:nvSpPr>
        <p:spPr>
          <a:xfrm>
            <a:off x="665474" y="1474893"/>
            <a:ext cx="1086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Bahnschrift Light" panose="020B0502040204020203" pitchFamily="34" charset="0"/>
              </a:rPr>
              <a:t>TESSO</a:t>
            </a:r>
            <a:r>
              <a:rPr lang="ru-RU" dirty="0">
                <a:latin typeface="Bahnschrift Light" panose="020B0502040204020203" pitchFamily="34" charset="0"/>
              </a:rPr>
              <a:t> представляет собой модульную систему. Если понадобится получить более производительную систему, вы можете соединять модели между собой в любом количестве.</a:t>
            </a:r>
          </a:p>
          <a:p>
            <a:pPr algn="just"/>
            <a:r>
              <a:rPr lang="ru-RU" dirty="0">
                <a:latin typeface="Bahnschrift Light" panose="020B0502040204020203" pitchFamily="34" charset="0"/>
              </a:rPr>
              <a:t>Каждая из моделей может оснащаться различным по мощности, количеству и типу вентилятором.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5EE76-FE3C-4EC1-B53D-8FAD8FC72254}"/>
              </a:ext>
            </a:extLst>
          </p:cNvPr>
          <p:cNvSpPr txBox="1"/>
          <p:nvPr/>
        </p:nvSpPr>
        <p:spPr>
          <a:xfrm>
            <a:off x="3297792" y="2562733"/>
            <a:ext cx="559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9ECB"/>
                </a:solidFill>
                <a:latin typeface="Bahnschrift Light" panose="020B0502040204020203" pitchFamily="34" charset="0"/>
              </a:rPr>
              <a:t>Установки контейнерного типа </a:t>
            </a:r>
            <a:r>
              <a:rPr lang="en-US" sz="2400" dirty="0">
                <a:solidFill>
                  <a:srgbClr val="009ECB"/>
                </a:solidFill>
                <a:latin typeface="Bahnschrift Light" panose="020B0502040204020203" pitchFamily="34" charset="0"/>
              </a:rPr>
              <a:t>BIO-K</a:t>
            </a:r>
            <a:endParaRPr lang="ru-RU" sz="2400" dirty="0">
              <a:solidFill>
                <a:srgbClr val="009ECB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FAF3D-36E5-4F27-B018-F9272D63430D}"/>
              </a:ext>
            </a:extLst>
          </p:cNvPr>
          <p:cNvSpPr txBox="1"/>
          <p:nvPr/>
        </p:nvSpPr>
        <p:spPr>
          <a:xfrm>
            <a:off x="2185107" y="6339221"/>
            <a:ext cx="7821773" cy="30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Light" panose="020B0502040204020203" pitchFamily="34" charset="0"/>
              </a:rPr>
              <a:t>* Данные взяты при температуре наружного воздуха 45°C и относительной влажности 10%.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DC66E305-54DB-426D-B0EC-5930A6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79676"/>
              </p:ext>
            </p:extLst>
          </p:nvPr>
        </p:nvGraphicFramePr>
        <p:xfrm>
          <a:off x="685013" y="3156824"/>
          <a:ext cx="10821971" cy="304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096">
                  <a:extLst>
                    <a:ext uri="{9D8B030D-6E8A-4147-A177-3AD203B41FA5}">
                      <a16:colId xmlns:a16="http://schemas.microsoft.com/office/drawing/2014/main" val="1304778893"/>
                    </a:ext>
                  </a:extLst>
                </a:gridCol>
                <a:gridCol w="1587975">
                  <a:extLst>
                    <a:ext uri="{9D8B030D-6E8A-4147-A177-3AD203B41FA5}">
                      <a16:colId xmlns:a16="http://schemas.microsoft.com/office/drawing/2014/main" val="2857849185"/>
                    </a:ext>
                  </a:extLst>
                </a:gridCol>
                <a:gridCol w="1587975">
                  <a:extLst>
                    <a:ext uri="{9D8B030D-6E8A-4147-A177-3AD203B41FA5}">
                      <a16:colId xmlns:a16="http://schemas.microsoft.com/office/drawing/2014/main" val="3953101653"/>
                    </a:ext>
                  </a:extLst>
                </a:gridCol>
                <a:gridCol w="1587975">
                  <a:extLst>
                    <a:ext uri="{9D8B030D-6E8A-4147-A177-3AD203B41FA5}">
                      <a16:colId xmlns:a16="http://schemas.microsoft.com/office/drawing/2014/main" val="4208783429"/>
                    </a:ext>
                  </a:extLst>
                </a:gridCol>
                <a:gridCol w="1587975">
                  <a:extLst>
                    <a:ext uri="{9D8B030D-6E8A-4147-A177-3AD203B41FA5}">
                      <a16:colId xmlns:a16="http://schemas.microsoft.com/office/drawing/2014/main" val="1845106916"/>
                    </a:ext>
                  </a:extLst>
                </a:gridCol>
                <a:gridCol w="1587975">
                  <a:extLst>
                    <a:ext uri="{9D8B030D-6E8A-4147-A177-3AD203B41FA5}">
                      <a16:colId xmlns:a16="http://schemas.microsoft.com/office/drawing/2014/main" val="426489742"/>
                    </a:ext>
                  </a:extLst>
                </a:gridCol>
              </a:tblGrid>
              <a:tr h="60999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Модель</a:t>
                      </a:r>
                    </a:p>
                  </a:txBody>
                  <a:tcPr anchor="ctr">
                    <a:solidFill>
                      <a:srgbClr val="009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BIO-K12</a:t>
                      </a:r>
                      <a:endParaRPr lang="ru-R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solidFill>
                      <a:srgbClr val="009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BIO-K24</a:t>
                      </a:r>
                      <a:endParaRPr lang="ru-R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solidFill>
                      <a:srgbClr val="009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BIO-K36</a:t>
                      </a:r>
                      <a:endParaRPr lang="ru-R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solidFill>
                      <a:srgbClr val="009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BIO-K48</a:t>
                      </a:r>
                      <a:endParaRPr lang="ru-R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solidFill>
                      <a:srgbClr val="009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BIO-K72</a:t>
                      </a:r>
                      <a:endParaRPr lang="ru-R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solidFill>
                      <a:srgbClr val="009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78354"/>
                  </a:ext>
                </a:extLst>
              </a:tr>
              <a:tr h="60999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Максимальная холодопроизводительность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50 кВт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100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кВт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165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кВт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210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кВт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300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кВт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003591"/>
                  </a:ext>
                </a:extLst>
              </a:tr>
              <a:tr h="60999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Максимальное энергопотребление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3,3 кВт/час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6,5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кВт/час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11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кВт/час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15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кВт/час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22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кВт/час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424202"/>
                  </a:ext>
                </a:extLst>
              </a:tr>
              <a:tr h="60999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Объём охлаждаемого воздуха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~ 6.000 м³/ч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~ </a:t>
                      </a: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12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.000 м³/ч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~ </a:t>
                      </a: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20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.000 м³/ч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~ </a:t>
                      </a: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25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.000 м³/ч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~ </a:t>
                      </a: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38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.000 м³/ч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860714"/>
                  </a:ext>
                </a:extLst>
              </a:tr>
              <a:tr h="60999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Расход воды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до 60 л/ч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до </a:t>
                      </a: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125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л/ч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до </a:t>
                      </a: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190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л/ч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до </a:t>
                      </a: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250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л/ч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до </a:t>
                      </a:r>
                      <a:r>
                        <a:rPr lang="en-US" sz="1600" dirty="0">
                          <a:latin typeface="Bahnschrift Light" panose="020B0502040204020203" pitchFamily="34" charset="0"/>
                        </a:rPr>
                        <a:t>350</a:t>
                      </a:r>
                      <a:r>
                        <a:rPr lang="ru-RU" sz="1600" dirty="0">
                          <a:latin typeface="Bahnschrift Light" panose="020B0502040204020203" pitchFamily="34" charset="0"/>
                        </a:rPr>
                        <a:t> л/ч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508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176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1537</Words>
  <Application>Microsoft Office PowerPoint</Application>
  <PresentationFormat>Широкоэкранный</PresentationFormat>
  <Paragraphs>153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Bahnschrift Light</vt:lpstr>
      <vt:lpstr>Calibri</vt:lpstr>
      <vt:lpstr>Calibri Light</vt:lpstr>
      <vt:lpstr>Halcom-Black</vt:lpstr>
      <vt:lpstr>Podkova</vt:lpstr>
      <vt:lpstr>TT Chocolates</vt:lpstr>
      <vt:lpstr>YS Text</vt:lpstr>
      <vt:lpstr>Тема Office</vt:lpstr>
      <vt:lpstr>Презентация PowerPoint</vt:lpstr>
      <vt:lpstr>О нас</vt:lpstr>
      <vt:lpstr>Технология TESSO</vt:lpstr>
      <vt:lpstr>Принцип работы</vt:lpstr>
      <vt:lpstr>Важно знать</vt:lpstr>
      <vt:lpstr>Экономичность</vt:lpstr>
      <vt:lpstr>Преимущества</vt:lpstr>
      <vt:lpstr>Пример сравнения затрат </vt:lpstr>
      <vt:lpstr>Технические данные</vt:lpstr>
      <vt:lpstr>Схемы применения</vt:lpstr>
      <vt:lpstr>Схемы применения</vt:lpstr>
      <vt:lpstr>Схемы применения</vt:lpstr>
      <vt:lpstr>Схемы применения</vt:lpstr>
      <vt:lpstr>Схемы применения</vt:lpstr>
      <vt:lpstr>Схемы применения</vt:lpstr>
      <vt:lpstr>Схемы применения</vt:lpstr>
      <vt:lpstr>Схемы применения</vt:lpstr>
      <vt:lpstr>Схемы применения</vt:lpstr>
      <vt:lpstr>Реализованные проекты </vt:lpstr>
      <vt:lpstr>Крупные проекты 2022 года</vt:lpstr>
      <vt:lpstr>Группа компаний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TESSO</dc:title>
  <dc:creator>Nik Carter</dc:creator>
  <cp:lastModifiedBy>Nik Carter</cp:lastModifiedBy>
  <cp:revision>82</cp:revision>
  <dcterms:created xsi:type="dcterms:W3CDTF">2020-09-09T05:29:11Z</dcterms:created>
  <dcterms:modified xsi:type="dcterms:W3CDTF">2022-07-05T07:32:10Z</dcterms:modified>
</cp:coreProperties>
</file>